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handoutMasterIdLst>
    <p:handoutMasterId r:id="rId60"/>
  </p:handoutMasterIdLst>
  <p:sldIdLst>
    <p:sldId id="318" r:id="rId2"/>
    <p:sldId id="308" r:id="rId3"/>
    <p:sldId id="312" r:id="rId4"/>
    <p:sldId id="313" r:id="rId5"/>
    <p:sldId id="314" r:id="rId6"/>
    <p:sldId id="309" r:id="rId7"/>
    <p:sldId id="310" r:id="rId8"/>
    <p:sldId id="256" r:id="rId9"/>
    <p:sldId id="259" r:id="rId10"/>
    <p:sldId id="258" r:id="rId11"/>
    <p:sldId id="262" r:id="rId12"/>
    <p:sldId id="260" r:id="rId13"/>
    <p:sldId id="261" r:id="rId14"/>
    <p:sldId id="257" r:id="rId15"/>
    <p:sldId id="264" r:id="rId16"/>
    <p:sldId id="265" r:id="rId17"/>
    <p:sldId id="266" r:id="rId18"/>
    <p:sldId id="288" r:id="rId19"/>
    <p:sldId id="269" r:id="rId20"/>
    <p:sldId id="267" r:id="rId21"/>
    <p:sldId id="268" r:id="rId22"/>
    <p:sldId id="270" r:id="rId23"/>
    <p:sldId id="273" r:id="rId24"/>
    <p:sldId id="274" r:id="rId25"/>
    <p:sldId id="275" r:id="rId26"/>
    <p:sldId id="276" r:id="rId27"/>
    <p:sldId id="307" r:id="rId28"/>
    <p:sldId id="277" r:id="rId29"/>
    <p:sldId id="278" r:id="rId30"/>
    <p:sldId id="279" r:id="rId31"/>
    <p:sldId id="280" r:id="rId32"/>
    <p:sldId id="282" r:id="rId33"/>
    <p:sldId id="295" r:id="rId34"/>
    <p:sldId id="285" r:id="rId35"/>
    <p:sldId id="289" r:id="rId36"/>
    <p:sldId id="299" r:id="rId37"/>
    <p:sldId id="296" r:id="rId38"/>
    <p:sldId id="297" r:id="rId39"/>
    <p:sldId id="298" r:id="rId40"/>
    <p:sldId id="315" r:id="rId41"/>
    <p:sldId id="290" r:id="rId42"/>
    <p:sldId id="291" r:id="rId43"/>
    <p:sldId id="286" r:id="rId44"/>
    <p:sldId id="316" r:id="rId45"/>
    <p:sldId id="283" r:id="rId46"/>
    <p:sldId id="301" r:id="rId47"/>
    <p:sldId id="302" r:id="rId48"/>
    <p:sldId id="287" r:id="rId49"/>
    <p:sldId id="303" r:id="rId50"/>
    <p:sldId id="304" r:id="rId51"/>
    <p:sldId id="293" r:id="rId52"/>
    <p:sldId id="305" r:id="rId53"/>
    <p:sldId id="284" r:id="rId54"/>
    <p:sldId id="294" r:id="rId55"/>
    <p:sldId id="292" r:id="rId56"/>
    <p:sldId id="317" r:id="rId57"/>
    <p:sldId id="306"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5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3272"/>
    </p:cViewPr>
  </p:sorterViewPr>
  <p:notesViewPr>
    <p:cSldViewPr>
      <p:cViewPr>
        <p:scale>
          <a:sx n="66" d="100"/>
          <a:sy n="66" d="100"/>
        </p:scale>
        <p:origin x="2052" y="93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19866D0-0BFB-4D78-A027-ECF333857D6B}" type="datetimeFigureOut">
              <a:rPr lang="en-US"/>
              <a:pPr>
                <a:defRPr/>
              </a:pPr>
              <a:t>8/11/2019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2A876FE-9D66-44D8-A1FE-050431353689}"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DFE1AF2-D3E1-445E-8AD4-438989E40988}" type="datetimeFigureOut">
              <a:rPr lang="en-US"/>
              <a:pPr>
                <a:defRPr/>
              </a:pPr>
              <a:t>8/11/2019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2B1AB8B3-2CEC-496F-8CF6-0C0F342F9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s.dartmouth.edu/farid/research/digitaltampering/lincoln1+2.jp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_ftn1"/><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_ftnref1"/><Relationship Id="rId5" Type="http://schemas.openxmlformats.org/officeDocument/2006/relationships/hyperlink" Target="#_ftn3"/><Relationship Id="rId4" Type="http://schemas.openxmlformats.org/officeDocument/2006/relationships/hyperlink" Target="#_ftn2"/></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_ftn1"/><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colossians1ten.blogspot.com/2008/10/temporal-vs-eternal.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colossians1ten.blogspot.com/2008/10/temporal-vs-eternal.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2133600" y="152400"/>
            <a:ext cx="3149600" cy="2362200"/>
          </a:xfrm>
          <a:noFill/>
          <a:ln>
            <a:solidFill>
              <a:srgbClr val="000000"/>
            </a:solidFill>
            <a:miter lim="800000"/>
            <a:headEnd/>
            <a:tailEnd/>
          </a:ln>
        </p:spPr>
      </p:sp>
      <p:sp>
        <p:nvSpPr>
          <p:cNvPr id="7171" name="Notes Placeholder 2"/>
          <p:cNvSpPr>
            <a:spLocks noGrp="1"/>
          </p:cNvSpPr>
          <p:nvPr>
            <p:ph type="body" idx="1"/>
          </p:nvPr>
        </p:nvSpPr>
        <p:spPr bwMode="auto">
          <a:xfrm>
            <a:off x="228600" y="1752600"/>
            <a:ext cx="6400800" cy="7239000"/>
          </a:xfrm>
        </p:spPr>
        <p:txBody>
          <a:bodyPr wrap="square" numCol="1" anchor="t" anchorCtr="0" compatLnSpc="1">
            <a:prstTxWarp prst="textNoShape">
              <a:avLst/>
            </a:prstTxWarp>
          </a:bodyPr>
          <a:lstStyle/>
          <a:p>
            <a:pPr defTabSz="457200">
              <a:lnSpc>
                <a:spcPct val="80000"/>
              </a:lnSpc>
            </a:pPr>
            <a:endParaRPr lang="en-US" sz="1100" dirty="0"/>
          </a:p>
        </p:txBody>
      </p:sp>
      <p:sp>
        <p:nvSpPr>
          <p:cNvPr id="11264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2265C253-5BC2-4A47-9448-26645340C432}" type="slidenum">
              <a:rPr lang="en-US" sz="1200">
                <a:latin typeface="Calibri" pitchFamily="34" charset="0"/>
                <a:ea typeface="ＭＳ Ｐゴシック" pitchFamily="34" charset="-128"/>
              </a:rPr>
              <a:pPr algn="r" defTabSz="457200"/>
              <a:t>2</a:t>
            </a:fld>
            <a:endParaRPr lang="en-US" sz="1200">
              <a:latin typeface="Calibri"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1F2577-EECF-418C-BF75-42A953782127}" type="slidenum">
              <a:rPr lang="en-US">
                <a:cs typeface="Arial" charset="0"/>
              </a:rPr>
              <a:pPr fontAlgn="base">
                <a:spcBef>
                  <a:spcPct val="0"/>
                </a:spcBef>
                <a:spcAft>
                  <a:spcPct val="0"/>
                </a:spcAft>
              </a:pPr>
              <a:t>12</a:t>
            </a:fld>
            <a:endParaRPr lang="en-US">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dirty="0"/>
              <a:t>Media Manipulation</a:t>
            </a:r>
          </a:p>
          <a:p>
            <a:pPr>
              <a:spcBef>
                <a:spcPct val="0"/>
              </a:spcBef>
            </a:pPr>
            <a:r>
              <a:rPr lang="en-US" sz="1600" dirty="0"/>
              <a:t>Field of view</a:t>
            </a:r>
          </a:p>
          <a:p>
            <a:pPr>
              <a:spcBef>
                <a:spcPct val="0"/>
              </a:spcBef>
            </a:pPr>
            <a:r>
              <a:rPr lang="en-US" sz="1600" dirty="0"/>
              <a:t>Depth of field</a:t>
            </a:r>
          </a:p>
          <a:p>
            <a:pPr>
              <a:spcBef>
                <a:spcPct val="0"/>
              </a:spcBef>
            </a:pPr>
            <a:endParaRPr lang="en-US" sz="1600" dirty="0"/>
          </a:p>
          <a:p>
            <a:pPr>
              <a:spcBef>
                <a:spcPct val="0"/>
              </a:spcBef>
            </a:pPr>
            <a:r>
              <a:rPr lang="en-US" dirty="0"/>
              <a:t>Consider this classic example of three soldiers.  What do you see?  Is this a man being held at gunpoint?  Or, is this a man being helped?  Is this just media manipulation from decades in the past?  When we crop a portion of the field of view, the image can be used to tell two different stories.  This process of image manipulation has been in use for a long time.  We see with the brain, so the brain is filling in lots of gaps.  Focus is key to what we see and where we are going.  Thus, perception is like many other things where input equals output.  Garbage in is garbage out. </a:t>
            </a:r>
            <a:endParaRPr lang="en-US" sz="1600" dirty="0"/>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52C72E-16E2-4ECE-9230-FB1D916D5025}" type="slidenum">
              <a:rPr lang="en-US">
                <a:cs typeface="Arial" charset="0"/>
              </a:rPr>
              <a:pPr fontAlgn="base">
                <a:spcBef>
                  <a:spcPct val="0"/>
                </a:spcBef>
                <a:spcAft>
                  <a:spcPct val="0"/>
                </a:spcAft>
              </a:pPr>
              <a:t>13</a:t>
            </a:fld>
            <a:endParaRPr lang="en-US">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Illusion</a:t>
            </a:r>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F2733A9-120D-401A-B063-2FAC5B48BC99}" type="slidenum">
              <a:rPr lang="en-US">
                <a:cs typeface="Arial" charset="0"/>
              </a:rPr>
              <a:pPr fontAlgn="base">
                <a:spcBef>
                  <a:spcPct val="0"/>
                </a:spcBef>
                <a:spcAft>
                  <a:spcPct val="0"/>
                </a:spcAft>
              </a:pPr>
              <a:t>14</a:t>
            </a:fld>
            <a:endParaRPr lang="en-US">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21936D-C589-4E39-AACC-3559465F5301}" type="slidenum">
              <a:rPr lang="en-US">
                <a:cs typeface="Arial" charset="0"/>
              </a:rPr>
              <a:pPr fontAlgn="base">
                <a:spcBef>
                  <a:spcPct val="0"/>
                </a:spcBef>
                <a:spcAft>
                  <a:spcPct val="0"/>
                </a:spcAft>
              </a:pPr>
              <a:t>15</a:t>
            </a:fld>
            <a:endParaRPr lang="en-US">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AEBE85-3D0A-4ED4-951C-050E2D6FFA3C}" type="slidenum">
              <a:rPr lang="en-US">
                <a:cs typeface="Arial" charset="0"/>
              </a:rPr>
              <a:pPr fontAlgn="base">
                <a:spcBef>
                  <a:spcPct val="0"/>
                </a:spcBef>
                <a:spcAft>
                  <a:spcPct val="0"/>
                </a:spcAft>
              </a:pPr>
              <a:t>16</a:t>
            </a:fld>
            <a:endParaRPr lang="en-US">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dirty="0"/>
              <a:t>See with brain – fills in gap</a:t>
            </a:r>
          </a:p>
          <a:p>
            <a:pPr>
              <a:spcBef>
                <a:spcPct val="0"/>
              </a:spcBef>
            </a:pPr>
            <a:r>
              <a:rPr lang="en-US" sz="1600" b="1" dirty="0"/>
              <a:t>Focus is key to what we see and where we are going</a:t>
            </a:r>
          </a:p>
          <a:p>
            <a:pPr>
              <a:spcBef>
                <a:spcPct val="0"/>
              </a:spcBef>
            </a:pPr>
            <a:endParaRPr lang="en-US" sz="1600" b="1" dirty="0"/>
          </a:p>
          <a:p>
            <a:pPr>
              <a:spcBef>
                <a:spcPct val="0"/>
              </a:spcBef>
            </a:pPr>
            <a:r>
              <a:rPr lang="en-US" sz="1600" b="1" dirty="0"/>
              <a:t>Input=out[put</a:t>
            </a:r>
          </a:p>
          <a:p>
            <a:pPr>
              <a:spcBef>
                <a:spcPct val="0"/>
              </a:spcBef>
            </a:pPr>
            <a:r>
              <a:rPr lang="en-US" sz="1600" b="1" dirty="0"/>
              <a:t>Input garbage – garbage out</a:t>
            </a:r>
          </a:p>
          <a:p>
            <a:pPr>
              <a:spcBef>
                <a:spcPct val="0"/>
              </a:spcBef>
            </a:pPr>
            <a:r>
              <a:rPr lang="en-US" sz="1600" b="1" dirty="0"/>
              <a:t>What do we put in our heart?</a:t>
            </a:r>
          </a:p>
          <a:p>
            <a:pPr>
              <a:spcBef>
                <a:spcPct val="0"/>
              </a:spcBef>
            </a:pPr>
            <a:r>
              <a:rPr lang="en-US" sz="1600" b="1" dirty="0"/>
              <a:t>Mk 7:21-22</a:t>
            </a:r>
          </a:p>
          <a:p>
            <a:pPr>
              <a:spcBef>
                <a:spcPct val="0"/>
              </a:spcBef>
            </a:pPr>
            <a:endParaRPr lang="en-US" dirty="0"/>
          </a:p>
        </p:txBody>
      </p:sp>
      <p:sp>
        <p:nvSpPr>
          <p:cNvPr id="348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405F8A-8C46-4903-875B-6A04FF377FE9}" type="slidenum">
              <a:rPr lang="en-US">
                <a:cs typeface="Arial" charset="0"/>
              </a:rPr>
              <a:pPr fontAlgn="base">
                <a:spcBef>
                  <a:spcPct val="0"/>
                </a:spcBef>
                <a:spcAft>
                  <a:spcPct val="0"/>
                </a:spcAft>
              </a:pPr>
              <a:t>17</a:t>
            </a:fld>
            <a:endParaRPr lang="en-US">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Focus becomes or at least greatly impacts output </a:t>
            </a:r>
          </a:p>
          <a:p>
            <a:pPr>
              <a:spcBef>
                <a:spcPct val="0"/>
              </a:spcBef>
            </a:pPr>
            <a:endParaRPr lang="en-US" dirty="0"/>
          </a:p>
          <a:p>
            <a:pPr>
              <a:spcBef>
                <a:spcPct val="0"/>
              </a:spcBef>
            </a:pPr>
            <a:r>
              <a:rPr lang="en-US" dirty="0"/>
              <a:t>What do we allow to be put in our heart?  Matthew 7:21-23 teaches, "For from within, out of the heart of men, proceed evil thoughts, adulteries, fornications, murders, Thefts, covetousness, wickedness, deceit, lasciviousness, an evil eye, blasphemy, pride, foolishness: All these evil things come from within, and defile the man."  Focus greatly impacts output.</a:t>
            </a:r>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8E79B9-A051-4BD0-8372-6D9156A59704}" type="slidenum">
              <a:rPr lang="en-US">
                <a:cs typeface="Arial" charset="0"/>
              </a:rPr>
              <a:pPr fontAlgn="base">
                <a:spcBef>
                  <a:spcPct val="0"/>
                </a:spcBef>
                <a:spcAft>
                  <a:spcPct val="0"/>
                </a:spcAft>
              </a:pPr>
              <a:t>18</a:t>
            </a:fld>
            <a:endParaRPr lang="en-US">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a:t>circa 1860: </a:t>
            </a:r>
            <a:r>
              <a:rPr lang="en-US" sz="1600"/>
              <a:t>This nearly iconic portrait (in the form of a lithograph) of U.S. President Abraham Lincoln is a composite of Lincoln's head and the Southern politician </a:t>
            </a:r>
            <a:r>
              <a:rPr lang="en-US" sz="1600" u="sng">
                <a:hlinkClick r:id="rId3"/>
              </a:rPr>
              <a:t>John Calhoun's body</a:t>
            </a:r>
            <a:endParaRPr lang="en-US" sz="1600"/>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AADD1E-89F2-4BAB-98A3-B9F3C4855028}" type="slidenum">
              <a:rPr lang="en-US">
                <a:cs typeface="Arial" charset="0"/>
              </a:rPr>
              <a:pPr fontAlgn="base">
                <a:spcBef>
                  <a:spcPct val="0"/>
                </a:spcBef>
                <a:spcAft>
                  <a:spcPct val="0"/>
                </a:spcAft>
              </a:pPr>
              <a:t>19</a:t>
            </a:fld>
            <a:endParaRPr lang="en-US">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fontAlgn="auto">
              <a:spcBef>
                <a:spcPts val="0"/>
              </a:spcBef>
              <a:spcAft>
                <a:spcPts val="0"/>
              </a:spcAft>
              <a:defRPr/>
            </a:pPr>
            <a:r>
              <a:rPr lang="en-US" sz="1600" b="1" dirty="0"/>
              <a:t>circa 1864: </a:t>
            </a:r>
            <a:r>
              <a:rPr lang="en-US" sz="1600" dirty="0"/>
              <a:t>This print purports to be of General Ulysses S. Grant in front of his troops at City Point, Virginia, during the American Civil War. </a:t>
            </a:r>
          </a:p>
          <a:p>
            <a:pPr marL="228600" indent="-228600" fontAlgn="auto">
              <a:spcBef>
                <a:spcPts val="0"/>
              </a:spcBef>
              <a:spcAft>
                <a:spcPts val="0"/>
              </a:spcAft>
              <a:buFontTx/>
              <a:buAutoNum type="arabicParenR"/>
              <a:defRPr/>
            </a:pPr>
            <a:r>
              <a:rPr lang="en-US" sz="1600" dirty="0"/>
              <a:t>the head in this photo is taken from a portrait of Grant; (</a:t>
            </a:r>
          </a:p>
          <a:p>
            <a:pPr marL="228600" indent="-228600" fontAlgn="auto">
              <a:spcBef>
                <a:spcPts val="0"/>
              </a:spcBef>
              <a:spcAft>
                <a:spcPts val="0"/>
              </a:spcAft>
              <a:defRPr/>
            </a:pPr>
            <a:r>
              <a:rPr lang="en-US" sz="1600" dirty="0"/>
              <a:t>2) the horse and body are those of Major General Alexander M. McCook; and (</a:t>
            </a:r>
          </a:p>
          <a:p>
            <a:pPr marL="228600" indent="-228600" fontAlgn="auto">
              <a:spcBef>
                <a:spcPts val="0"/>
              </a:spcBef>
              <a:spcAft>
                <a:spcPts val="0"/>
              </a:spcAft>
              <a:defRPr/>
            </a:pPr>
            <a:r>
              <a:rPr lang="en-US" sz="1600" dirty="0"/>
              <a:t>3) the background is of Confederate prisoners captured at the battle of Fisher's Hill, VA.</a:t>
            </a:r>
          </a:p>
          <a:p>
            <a:pPr marL="228600" indent="-228600" fontAlgn="auto">
              <a:spcBef>
                <a:spcPts val="0"/>
              </a:spcBef>
              <a:spcAft>
                <a:spcPts val="0"/>
              </a:spcAft>
              <a:defRPr/>
            </a:pPr>
            <a:endParaRPr lang="en-US" sz="1600" dirty="0"/>
          </a:p>
          <a:p>
            <a:pPr marL="228600" indent="-228600" fontAlgn="auto">
              <a:spcBef>
                <a:spcPts val="0"/>
              </a:spcBef>
              <a:spcAft>
                <a:spcPts val="0"/>
              </a:spcAft>
              <a:defRPr/>
            </a:pPr>
            <a:r>
              <a:rPr lang="en-US" dirty="0"/>
              <a:t>Lest we think image manipulation is new, we might consider some older examples.  This nearly iconic picture from around 1860 in the form of a lithograph of U.S. President Abraham Lincoln is a composite of Lincoln's head and the Southern politician John Calhoun's body.  This second print from around 1864 purports to be of General Ulysses S. Grant in front of his troops at City Point, Virginia, during the American Civil War. The head in this photo is taken from a portrait of Grant while the horse and body are those of Major General Alexander M. McCook.  The background is of Confederate prisoners captured at the battle of Fisher's Hill, VA.  Yes, the images, as well as, what our attention is drawn to has long been manipulated by depth of field, focus, and filters in photography.  What should be the Christian’s focus?</a:t>
            </a:r>
          </a:p>
          <a:p>
            <a:pPr marL="228600" indent="-228600" fontAlgn="auto">
              <a:spcBef>
                <a:spcPts val="0"/>
              </a:spcBef>
              <a:spcAft>
                <a:spcPts val="0"/>
              </a:spcAft>
              <a:defRPr/>
            </a:pPr>
            <a:endParaRPr lang="en-US" sz="1600" dirty="0"/>
          </a:p>
          <a:p>
            <a:pPr fontAlgn="auto">
              <a:spcBef>
                <a:spcPts val="0"/>
              </a:spcBef>
              <a:spcAft>
                <a:spcPts val="0"/>
              </a:spcAft>
              <a:defRPr/>
            </a:pPr>
            <a:endParaRPr lang="en-US" dirty="0"/>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4D03B9-47EB-41A2-B8E6-14E9B55FBC3B}" type="slidenum">
              <a:rPr lang="en-US">
                <a:cs typeface="Arial" charset="0"/>
              </a:rPr>
              <a:pPr fontAlgn="base">
                <a:spcBef>
                  <a:spcPct val="0"/>
                </a:spcBef>
                <a:spcAft>
                  <a:spcPct val="0"/>
                </a:spcAft>
              </a:pPr>
              <a:t>20</a:t>
            </a:fld>
            <a:endParaRPr lang="en-US">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1255A8B-8A93-4C7F-987E-F7758C727D3F}" type="slidenum">
              <a:rPr lang="en-US">
                <a:cs typeface="Arial" charset="0"/>
              </a:rPr>
              <a:pPr fontAlgn="base">
                <a:spcBef>
                  <a:spcPct val="0"/>
                </a:spcBef>
                <a:spcAft>
                  <a:spcPct val="0"/>
                </a:spcAft>
              </a:pPr>
              <a:t>21</a:t>
            </a:fld>
            <a:endParaRPr lang="en-US">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B1AB8B3-2CEC-496F-8CF6-0C0F342F93F2}" type="slidenum">
              <a:rPr lang="en-US" smtClean="0"/>
              <a:pPr>
                <a:defRPr/>
              </a:pPr>
              <a:t>3</a:t>
            </a:fld>
            <a:endParaRPr lang="en-US"/>
          </a:p>
        </p:txBody>
      </p:sp>
    </p:spTree>
    <p:extLst>
      <p:ext uri="{BB962C8B-B14F-4D97-AF65-F5344CB8AC3E}">
        <p14:creationId xmlns:p14="http://schemas.microsoft.com/office/powerpoint/2010/main" val="373754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50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4F951D-F077-4844-8818-D48202A8F830}" type="slidenum">
              <a:rPr lang="en-US">
                <a:cs typeface="Arial" charset="0"/>
              </a:rPr>
              <a:pPr fontAlgn="base">
                <a:spcBef>
                  <a:spcPct val="0"/>
                </a:spcBef>
                <a:spcAft>
                  <a:spcPct val="0"/>
                </a:spcAft>
              </a:pPr>
              <a:t>22</a:t>
            </a:fld>
            <a:endParaRPr lang="en-US">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71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FCEEB0-87E1-4FB1-B8C4-F5C349874CBB}" type="slidenum">
              <a:rPr lang="en-US">
                <a:cs typeface="Arial" charset="0"/>
              </a:rPr>
              <a:pPr fontAlgn="base">
                <a:spcBef>
                  <a:spcPct val="0"/>
                </a:spcBef>
                <a:spcAft>
                  <a:spcPct val="0"/>
                </a:spcAft>
              </a:pPr>
              <a:t>23</a:t>
            </a:fld>
            <a:endParaRPr lang="en-US">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91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98AD3B-8A25-4231-A72C-687CE02024AB}" type="slidenum">
              <a:rPr lang="en-US">
                <a:cs typeface="Arial" charset="0"/>
              </a:rPr>
              <a:pPr fontAlgn="base">
                <a:spcBef>
                  <a:spcPct val="0"/>
                </a:spcBef>
                <a:spcAft>
                  <a:spcPct val="0"/>
                </a:spcAft>
              </a:pPr>
              <a:t>24</a:t>
            </a:fld>
            <a:endParaRPr lang="en-US">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302D25-B2CD-4671-9066-AC80ADD556FF}" type="slidenum">
              <a:rPr lang="en-US">
                <a:cs typeface="Arial" charset="0"/>
              </a:rPr>
              <a:pPr fontAlgn="base">
                <a:spcBef>
                  <a:spcPct val="0"/>
                </a:spcBef>
                <a:spcAft>
                  <a:spcPct val="0"/>
                </a:spcAft>
              </a:pPr>
              <a:t>25</a:t>
            </a:fld>
            <a:endParaRPr lang="en-US">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02A0D7-FC76-42F0-811E-511C65403B70}" type="slidenum">
              <a:rPr lang="en-US">
                <a:cs typeface="Arial" charset="0"/>
              </a:rPr>
              <a:pPr fontAlgn="base">
                <a:spcBef>
                  <a:spcPct val="0"/>
                </a:spcBef>
                <a:spcAft>
                  <a:spcPct val="0"/>
                </a:spcAft>
              </a:pPr>
              <a:t>26</a:t>
            </a:fld>
            <a:endParaRPr lang="en-US">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52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FCAE6D-4689-4DEB-AA46-AD57C3BD5D96}" type="slidenum">
              <a:rPr lang="en-US">
                <a:cs typeface="Arial" charset="0"/>
              </a:rPr>
              <a:pPr fontAlgn="base">
                <a:spcBef>
                  <a:spcPct val="0"/>
                </a:spcBef>
                <a:spcAft>
                  <a:spcPct val="0"/>
                </a:spcAft>
              </a:pPr>
              <a:t>27</a:t>
            </a:fld>
            <a:endParaRPr lang="en-US">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73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6EFF70-A89F-4E15-BC49-E5DD6FDC8A64}" type="slidenum">
              <a:rPr lang="en-US">
                <a:cs typeface="Arial" charset="0"/>
              </a:rPr>
              <a:pPr fontAlgn="base">
                <a:spcBef>
                  <a:spcPct val="0"/>
                </a:spcBef>
                <a:spcAft>
                  <a:spcPct val="0"/>
                </a:spcAft>
              </a:pPr>
              <a:t>28</a:t>
            </a:fld>
            <a:endParaRPr lang="en-US">
              <a:cs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93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141C85B-2094-45C1-985E-07ED865AE763}" type="slidenum">
              <a:rPr lang="en-US">
                <a:cs typeface="Arial" charset="0"/>
              </a:rPr>
              <a:pPr fontAlgn="base">
                <a:spcBef>
                  <a:spcPct val="0"/>
                </a:spcBef>
                <a:spcAft>
                  <a:spcPct val="0"/>
                </a:spcAft>
              </a:pPr>
              <a:t>29</a:t>
            </a:fld>
            <a:endParaRPr lang="en-US">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xfrm>
            <a:off x="685800" y="4343400"/>
            <a:ext cx="5486400" cy="4495800"/>
          </a:xfrm>
          <a:noFill/>
        </p:spPr>
        <p:txBody>
          <a:bodyPr wrap="square" numCol="1" anchor="t" anchorCtr="0" compatLnSpc="1">
            <a:prstTxWarp prst="textNoShape">
              <a:avLst/>
            </a:prstTxWarp>
          </a:bodyPr>
          <a:lstStyle/>
          <a:p>
            <a:pPr>
              <a:spcBef>
                <a:spcPct val="0"/>
              </a:spcBef>
            </a:pPr>
            <a:r>
              <a:rPr lang="en-US" sz="1600" dirty="0"/>
              <a:t>Point: Vision is our great guide, but vision can be misfocused or manipulated; convinced often misfocused</a:t>
            </a:r>
          </a:p>
          <a:p>
            <a:pPr>
              <a:spcBef>
                <a:spcPct val="0"/>
              </a:spcBef>
            </a:pPr>
            <a:endParaRPr lang="en-US" sz="1600" dirty="0"/>
          </a:p>
          <a:p>
            <a:r>
              <a:rPr lang="en-US" dirty="0"/>
              <a:t>We must be careful of depending on our eyes.  There is a way that seems right to a man, but the ends are death (Prov 14:17; 16:25).  Christians have to learn not to  trust their eyes, but have faith in God and His righteousness.  Thus, Children of the Light walk by faith and not by sight.  Yes, vision is the great guide for many tasks, but vision can be misfocused or manipulated; or even convinced to be misfocused.   </a:t>
            </a:r>
          </a:p>
          <a:p>
            <a:r>
              <a:rPr lang="en-US" dirty="0"/>
              <a:t>This author’s friend, Bob, was twice the author’s age when they met, and he often would remark on something as one way or another.  His world was largely binary.  As Bob used to argue, many things come down to one case or the other.  As the old binary joke goes, there are only 10(two) kinds of people in the world.  For example, the baby is or is not due in March.  So much of the time, life is one of two options.  In this existence, there are really two mindsets.  That is not to say a person who has one mindset does not dabble or fall into the other at times.  A person is either about self or selflessness.  A person is either carnal (fleshly minded) or spiritual (eternally minded).  </a:t>
            </a:r>
          </a:p>
          <a:p>
            <a:pPr>
              <a:spcBef>
                <a:spcPct val="0"/>
              </a:spcBef>
            </a:pPr>
            <a:endParaRPr lang="en-US" sz="1600" dirty="0"/>
          </a:p>
          <a:p>
            <a:pPr>
              <a:spcBef>
                <a:spcPct val="0"/>
              </a:spcBef>
            </a:pPr>
            <a:endParaRPr lang="en-US" sz="1600" dirty="0"/>
          </a:p>
        </p:txBody>
      </p:sp>
      <p:sp>
        <p:nvSpPr>
          <p:cNvPr id="614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591823-2873-4BFC-BEB0-4D1E2204DF3E}" type="slidenum">
              <a:rPr lang="en-US">
                <a:cs typeface="Arial" charset="0"/>
              </a:rPr>
              <a:pPr fontAlgn="base">
                <a:spcBef>
                  <a:spcPct val="0"/>
                </a:spcBef>
                <a:spcAft>
                  <a:spcPct val="0"/>
                </a:spcAft>
              </a:pPr>
              <a:t>30</a:t>
            </a:fld>
            <a:endParaRPr lang="en-US">
              <a:cs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DF92A5-1EC8-4C92-A5A7-3238AFFEAFD9}" type="slidenum">
              <a:rPr lang="en-US">
                <a:cs typeface="Arial" charset="0"/>
              </a:rPr>
              <a:pPr fontAlgn="base">
                <a:spcBef>
                  <a:spcPct val="0"/>
                </a:spcBef>
                <a:spcAft>
                  <a:spcPct val="0"/>
                </a:spcAft>
              </a:pPr>
              <a:t>31</a:t>
            </a:fld>
            <a:endParaRPr lang="en-US">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0" y="685800"/>
            <a:ext cx="2540000" cy="1905000"/>
          </a:xfrm>
        </p:spPr>
      </p:sp>
      <p:sp>
        <p:nvSpPr>
          <p:cNvPr id="3" name="Notes Placeholder 2"/>
          <p:cNvSpPr>
            <a:spLocks noGrp="1"/>
          </p:cNvSpPr>
          <p:nvPr>
            <p:ph type="body" idx="1"/>
          </p:nvPr>
        </p:nvSpPr>
        <p:spPr>
          <a:xfrm>
            <a:off x="685800" y="2743200"/>
            <a:ext cx="5486400" cy="6172200"/>
          </a:xfrm>
        </p:spPr>
        <p:txBody>
          <a:bodyPr>
            <a:normAutofit fontScale="85000" lnSpcReduction="20000"/>
          </a:bodyPr>
          <a:lstStyle/>
          <a:p>
            <a:pPr defTabSz="457200">
              <a:lnSpc>
                <a:spcPct val="80000"/>
              </a:lnSpc>
            </a:pPr>
            <a:r>
              <a:rPr lang="en-US" b="1" dirty="0"/>
              <a:t>Hebrews 12</a:t>
            </a:r>
          </a:p>
          <a:p>
            <a:pPr defTabSz="457200">
              <a:lnSpc>
                <a:spcPct val="80000"/>
              </a:lnSpc>
            </a:pPr>
            <a:r>
              <a:rPr lang="en-US" b="1" dirty="0"/>
              <a:t>The Race of Faith</a:t>
            </a:r>
          </a:p>
          <a:p>
            <a:pPr defTabSz="457200">
              <a:lnSpc>
                <a:spcPct val="80000"/>
              </a:lnSpc>
            </a:pPr>
            <a:r>
              <a:rPr lang="en-US" dirty="0"/>
              <a:t> </a:t>
            </a:r>
            <a:r>
              <a:rPr lang="en-US" baseline="30000" dirty="0"/>
              <a:t>1</a:t>
            </a:r>
            <a:r>
              <a:rPr lang="en-US" dirty="0"/>
              <a:t> Therefore we also, since we are surrounded by so great a cloud of witnesses, let us lay aside every weight, and the sin which so easily ensnares </a:t>
            </a:r>
            <a:r>
              <a:rPr lang="en-US" i="1" dirty="0"/>
              <a:t>us,</a:t>
            </a:r>
            <a:r>
              <a:rPr lang="en-US" dirty="0"/>
              <a:t> and let us run with endurance the race that is set before us, </a:t>
            </a:r>
            <a:r>
              <a:rPr lang="en-US" baseline="30000" dirty="0"/>
              <a:t>2</a:t>
            </a:r>
            <a:r>
              <a:rPr lang="en-US" dirty="0"/>
              <a:t> looking unto Jesus, the author and finisher of </a:t>
            </a:r>
            <a:r>
              <a:rPr lang="en-US" i="1" dirty="0"/>
              <a:t>our</a:t>
            </a:r>
            <a:r>
              <a:rPr lang="en-US" dirty="0"/>
              <a:t> faith, who for the joy that was set before Him endured the cross, despising the shame, and has sat down at the right hand of the throne of God. </a:t>
            </a:r>
            <a:r>
              <a:rPr lang="en-US" b="1" dirty="0"/>
              <a:t>The Discipline of God</a:t>
            </a:r>
          </a:p>
          <a:p>
            <a:pPr defTabSz="457200">
              <a:lnSpc>
                <a:spcPct val="80000"/>
              </a:lnSpc>
            </a:pPr>
            <a:r>
              <a:rPr lang="en-US" dirty="0"/>
              <a:t>   </a:t>
            </a:r>
            <a:br>
              <a:rPr lang="en-US" dirty="0"/>
            </a:br>
            <a:r>
              <a:rPr lang="en-US" baseline="30000" dirty="0"/>
              <a:t>3</a:t>
            </a:r>
            <a:r>
              <a:rPr lang="en-US" dirty="0"/>
              <a:t> For consider Him who endured such hostility from sinners against Himself, lest you become weary and discouraged in your souls. </a:t>
            </a:r>
            <a:r>
              <a:rPr lang="en-US" baseline="30000" dirty="0"/>
              <a:t>4</a:t>
            </a:r>
            <a:r>
              <a:rPr lang="en-US" dirty="0"/>
              <a:t> You have not yet resisted to bloodshed, striving against sin. </a:t>
            </a:r>
            <a:r>
              <a:rPr lang="en-US" baseline="30000" dirty="0"/>
              <a:t>5</a:t>
            </a:r>
            <a:r>
              <a:rPr lang="en-US" dirty="0"/>
              <a:t> And you have forgotten the exhortation which speaks to you as to sons: </a:t>
            </a:r>
            <a:br>
              <a:rPr lang="en-US" dirty="0"/>
            </a:br>
            <a:br>
              <a:rPr lang="en-US" dirty="0"/>
            </a:br>
            <a:br>
              <a:rPr lang="en-US" dirty="0"/>
            </a:br>
            <a:r>
              <a:rPr lang="en-US" dirty="0"/>
              <a:t>      </a:t>
            </a:r>
            <a:r>
              <a:rPr lang="en-US" i="1" dirty="0"/>
              <a:t>“ My son, do not despise the</a:t>
            </a:r>
            <a:r>
              <a:rPr lang="en-US" dirty="0"/>
              <a:t> </a:t>
            </a:r>
            <a:r>
              <a:rPr lang="en-US" i="1" dirty="0"/>
              <a:t>chastening of the LORD,</a:t>
            </a:r>
            <a:br>
              <a:rPr lang="en-US" dirty="0"/>
            </a:br>
            <a:r>
              <a:rPr lang="en-US" dirty="0"/>
              <a:t>      </a:t>
            </a:r>
            <a:r>
              <a:rPr lang="en-US" i="1" dirty="0"/>
              <a:t>Nor be discouraged when you are rebuked by Him;</a:t>
            </a:r>
            <a:br>
              <a:rPr lang="en-US" dirty="0"/>
            </a:br>
            <a:r>
              <a:rPr lang="en-US" dirty="0"/>
              <a:t>       </a:t>
            </a:r>
            <a:r>
              <a:rPr lang="en-US" baseline="30000" dirty="0"/>
              <a:t>6</a:t>
            </a:r>
            <a:r>
              <a:rPr lang="en-US" dirty="0"/>
              <a:t> </a:t>
            </a:r>
            <a:r>
              <a:rPr lang="en-US" i="1" dirty="0"/>
              <a:t>For</a:t>
            </a:r>
            <a:r>
              <a:rPr lang="en-US" dirty="0"/>
              <a:t> </a:t>
            </a:r>
            <a:r>
              <a:rPr lang="en-US" i="1" dirty="0"/>
              <a:t>whom the LORD loves He chastens,</a:t>
            </a:r>
            <a:br>
              <a:rPr lang="en-US" dirty="0"/>
            </a:br>
            <a:r>
              <a:rPr lang="en-US" dirty="0"/>
              <a:t>      </a:t>
            </a:r>
            <a:r>
              <a:rPr lang="en-US" i="1" dirty="0"/>
              <a:t>And scourges every son whom He receives.”</a:t>
            </a:r>
            <a:r>
              <a:rPr lang="en-US" baseline="30000" dirty="0"/>
              <a:t>[</a:t>
            </a:r>
            <a:r>
              <a:rPr lang="en-US" baseline="30000" dirty="0">
                <a:hlinkClick r:id="" action="ppaction://noaction"/>
              </a:rPr>
              <a:t>a</a:t>
            </a:r>
            <a:r>
              <a:rPr lang="en-US" baseline="30000" dirty="0"/>
              <a:t>]</a:t>
            </a:r>
            <a:br>
              <a:rPr lang="en-US" dirty="0"/>
            </a:br>
            <a:br>
              <a:rPr lang="en-US" dirty="0"/>
            </a:br>
            <a:r>
              <a:rPr lang="en-US" baseline="30000" dirty="0"/>
              <a:t>7</a:t>
            </a:r>
            <a:r>
              <a:rPr lang="en-US" dirty="0"/>
              <a:t> If</a:t>
            </a:r>
            <a:r>
              <a:rPr lang="en-US" baseline="30000" dirty="0"/>
              <a:t>[</a:t>
            </a:r>
            <a:r>
              <a:rPr lang="en-US" baseline="30000" dirty="0">
                <a:hlinkClick r:id="" action="ppaction://noaction"/>
              </a:rPr>
              <a:t>b</a:t>
            </a:r>
            <a:r>
              <a:rPr lang="en-US" baseline="30000" dirty="0"/>
              <a:t>]</a:t>
            </a:r>
            <a:r>
              <a:rPr lang="en-US" dirty="0"/>
              <a:t> you endure chastening, God deals with you as with sons; for what son is there whom a father does not chasten? </a:t>
            </a:r>
            <a:r>
              <a:rPr lang="en-US" baseline="30000" dirty="0"/>
              <a:t>8</a:t>
            </a:r>
            <a:r>
              <a:rPr lang="en-US" dirty="0"/>
              <a:t> But if you are without chastening, of which all have become partakers, then you are illegitimate and not sons. </a:t>
            </a:r>
            <a:r>
              <a:rPr lang="en-US" baseline="30000" dirty="0"/>
              <a:t>9</a:t>
            </a:r>
            <a:r>
              <a:rPr lang="en-US" dirty="0"/>
              <a:t> Furthermore, we have had human fathers who corrected </a:t>
            </a:r>
            <a:r>
              <a:rPr lang="en-US" i="1" dirty="0"/>
              <a:t>us,</a:t>
            </a:r>
            <a:r>
              <a:rPr lang="en-US" dirty="0"/>
              <a:t> and we paid </a:t>
            </a:r>
            <a:r>
              <a:rPr lang="en-US" i="1" dirty="0"/>
              <a:t>them</a:t>
            </a:r>
            <a:r>
              <a:rPr lang="en-US" dirty="0"/>
              <a:t> respect. Shall we not much more readily be in subjection to the Father of spirits and live? </a:t>
            </a:r>
            <a:r>
              <a:rPr lang="en-US" baseline="30000" dirty="0"/>
              <a:t>10</a:t>
            </a:r>
            <a:r>
              <a:rPr lang="en-US" dirty="0"/>
              <a:t> For they indeed for a few days chastened </a:t>
            </a:r>
            <a:r>
              <a:rPr lang="en-US" i="1" dirty="0"/>
              <a:t>us</a:t>
            </a:r>
            <a:r>
              <a:rPr lang="en-US" dirty="0"/>
              <a:t> as seemed </a:t>
            </a:r>
            <a:r>
              <a:rPr lang="en-US" i="1" dirty="0"/>
              <a:t>best</a:t>
            </a:r>
            <a:r>
              <a:rPr lang="en-US" dirty="0"/>
              <a:t> to them, but He for </a:t>
            </a:r>
            <a:r>
              <a:rPr lang="en-US" i="1" dirty="0"/>
              <a:t>our</a:t>
            </a:r>
            <a:r>
              <a:rPr lang="en-US" dirty="0"/>
              <a:t> profit, that </a:t>
            </a:r>
            <a:r>
              <a:rPr lang="en-US" i="1" dirty="0"/>
              <a:t>we</a:t>
            </a:r>
            <a:r>
              <a:rPr lang="en-US" dirty="0"/>
              <a:t> may be partakers of His holiness. </a:t>
            </a:r>
            <a:r>
              <a:rPr lang="en-US" baseline="30000" dirty="0"/>
              <a:t>11</a:t>
            </a:r>
            <a:r>
              <a:rPr lang="en-US" dirty="0"/>
              <a:t> Now no chastening seems to be joyful for the present, but painful; nevertheless, afterward it yields the peaceable fruit of righteousness to those who have been trained by it. </a:t>
            </a:r>
            <a:r>
              <a:rPr lang="en-US" b="1" dirty="0"/>
              <a:t>Renew Your Spiritual Vitality</a:t>
            </a:r>
          </a:p>
          <a:p>
            <a:pPr defTabSz="457200">
              <a:lnSpc>
                <a:spcPct val="80000"/>
              </a:lnSpc>
            </a:pPr>
            <a:r>
              <a:rPr lang="en-US" dirty="0"/>
              <a:t>   </a:t>
            </a:r>
            <a:br>
              <a:rPr lang="en-US" dirty="0"/>
            </a:br>
            <a:r>
              <a:rPr lang="en-US" baseline="30000" dirty="0"/>
              <a:t>12</a:t>
            </a:r>
            <a:r>
              <a:rPr lang="en-US" dirty="0"/>
              <a:t> Therefore strengthen the hands which hang down, and the feeble knees, </a:t>
            </a:r>
            <a:r>
              <a:rPr lang="en-US" baseline="30000" dirty="0"/>
              <a:t>13</a:t>
            </a:r>
            <a:r>
              <a:rPr lang="en-US" dirty="0"/>
              <a:t> and make straight paths for your feet, so that what is lame may not be </a:t>
            </a:r>
            <a:r>
              <a:rPr lang="en-US" i="1" dirty="0"/>
              <a:t>dislocated,</a:t>
            </a:r>
            <a:r>
              <a:rPr lang="en-US" dirty="0"/>
              <a:t> but rather be healed. </a:t>
            </a:r>
            <a:br>
              <a:rPr lang="en-US" dirty="0"/>
            </a:br>
            <a:r>
              <a:rPr lang="en-US" baseline="30000" dirty="0"/>
              <a:t>14</a:t>
            </a:r>
            <a:r>
              <a:rPr lang="en-US" dirty="0"/>
              <a:t> Pursue peace with all </a:t>
            </a:r>
            <a:r>
              <a:rPr lang="en-US" i="1" dirty="0"/>
              <a:t>people,</a:t>
            </a:r>
            <a:r>
              <a:rPr lang="en-US" dirty="0"/>
              <a:t> and holiness, without which no one will see the Lord: </a:t>
            </a:r>
            <a:r>
              <a:rPr lang="en-US" baseline="30000" dirty="0"/>
              <a:t>15</a:t>
            </a:r>
            <a:r>
              <a:rPr lang="en-US" dirty="0"/>
              <a:t> looking carefully lest anyone fall short of the grace of God; lest any root of bitterness springing up cause trouble, and by this many become defiled; </a:t>
            </a:r>
            <a:r>
              <a:rPr lang="en-US" baseline="30000" dirty="0"/>
              <a:t>16</a:t>
            </a:r>
            <a:r>
              <a:rPr lang="en-US" dirty="0"/>
              <a:t> lest there </a:t>
            </a:r>
            <a:r>
              <a:rPr lang="en-US" i="1" dirty="0"/>
              <a:t>be</a:t>
            </a:r>
            <a:r>
              <a:rPr lang="en-US" dirty="0"/>
              <a:t> any fornicator or profane person like Esau, who for one morsel of food sold his birthright. </a:t>
            </a:r>
            <a:r>
              <a:rPr lang="en-US" baseline="30000" dirty="0"/>
              <a:t>17</a:t>
            </a:r>
            <a:r>
              <a:rPr lang="en-US" dirty="0"/>
              <a:t> For you know that afterward, when he wanted to inherit the blessing, he was rejected, for he found no place for repentance, though he sought it diligently with tears. </a:t>
            </a:r>
            <a:r>
              <a:rPr lang="en-US" b="1" dirty="0"/>
              <a:t>The Glorious Company</a:t>
            </a:r>
          </a:p>
          <a:p>
            <a:pPr defTabSz="457200">
              <a:lnSpc>
                <a:spcPct val="80000"/>
              </a:lnSpc>
            </a:pPr>
            <a:r>
              <a:rPr lang="en-US" dirty="0"/>
              <a:t>   </a:t>
            </a:r>
            <a:br>
              <a:rPr lang="en-US" dirty="0"/>
            </a:br>
            <a:r>
              <a:rPr lang="en-US" baseline="30000" dirty="0"/>
              <a:t>18</a:t>
            </a:r>
            <a:r>
              <a:rPr lang="en-US" dirty="0"/>
              <a:t> For you have not come to the mountain that</a:t>
            </a:r>
            <a:r>
              <a:rPr lang="en-US" baseline="30000" dirty="0"/>
              <a:t>[</a:t>
            </a:r>
            <a:r>
              <a:rPr lang="en-US" baseline="30000" dirty="0">
                <a:hlinkClick r:id="" action="ppaction://noaction"/>
              </a:rPr>
              <a:t>c</a:t>
            </a:r>
            <a:r>
              <a:rPr lang="en-US" baseline="30000" dirty="0"/>
              <a:t>]</a:t>
            </a:r>
            <a:r>
              <a:rPr lang="en-US" dirty="0"/>
              <a:t> may be touched and that burned with fire, and to blackness and darkness</a:t>
            </a:r>
            <a:r>
              <a:rPr lang="en-US" baseline="30000" dirty="0"/>
              <a:t>[</a:t>
            </a:r>
            <a:r>
              <a:rPr lang="en-US" baseline="30000" dirty="0">
                <a:hlinkClick r:id="" action="ppaction://noaction"/>
              </a:rPr>
              <a:t>d</a:t>
            </a:r>
            <a:r>
              <a:rPr lang="en-US" baseline="30000" dirty="0"/>
              <a:t>]</a:t>
            </a:r>
            <a:r>
              <a:rPr lang="en-US" dirty="0"/>
              <a:t> and tempest, </a:t>
            </a:r>
            <a:r>
              <a:rPr lang="en-US" baseline="30000" dirty="0"/>
              <a:t>19</a:t>
            </a:r>
            <a:r>
              <a:rPr lang="en-US" dirty="0"/>
              <a:t> and the sound of a trumpet and the voice of words, so that those who heard </a:t>
            </a:r>
            <a:r>
              <a:rPr lang="en-US" i="1" dirty="0"/>
              <a:t>it</a:t>
            </a:r>
            <a:r>
              <a:rPr lang="en-US" dirty="0"/>
              <a:t> begged that the word should not be spoken to them anymore. </a:t>
            </a:r>
            <a:r>
              <a:rPr lang="en-US" baseline="30000" dirty="0"/>
              <a:t>20</a:t>
            </a:r>
            <a:r>
              <a:rPr lang="en-US" dirty="0"/>
              <a:t> (For they could not endure what was commanded: </a:t>
            </a:r>
            <a:r>
              <a:rPr lang="en-US" i="1" dirty="0"/>
              <a:t>“And if so much as a beast touches the mountain, it shall be stoned</a:t>
            </a:r>
            <a:r>
              <a:rPr lang="en-US" baseline="30000" dirty="0"/>
              <a:t>[</a:t>
            </a:r>
            <a:r>
              <a:rPr lang="en-US" baseline="30000" dirty="0">
                <a:hlinkClick r:id="" action="ppaction://noaction"/>
              </a:rPr>
              <a:t>e</a:t>
            </a:r>
            <a:r>
              <a:rPr lang="en-US" baseline="30000" dirty="0"/>
              <a:t>]</a:t>
            </a:r>
            <a:r>
              <a:rPr lang="en-US" i="1" dirty="0"/>
              <a:t> or shot with an arrow.”</a:t>
            </a:r>
            <a:r>
              <a:rPr lang="en-US" baseline="30000" dirty="0"/>
              <a:t>[</a:t>
            </a:r>
            <a:r>
              <a:rPr lang="en-US" baseline="30000" dirty="0">
                <a:hlinkClick r:id="" action="ppaction://noaction"/>
              </a:rPr>
              <a:t>f</a:t>
            </a:r>
            <a:r>
              <a:rPr lang="en-US" baseline="30000" dirty="0"/>
              <a:t>]</a:t>
            </a:r>
            <a:r>
              <a:rPr lang="en-US" dirty="0"/>
              <a:t> </a:t>
            </a:r>
            <a:r>
              <a:rPr lang="en-US" baseline="30000" dirty="0"/>
              <a:t>21</a:t>
            </a:r>
            <a:r>
              <a:rPr lang="en-US" dirty="0"/>
              <a:t> And so terrifying was the sight </a:t>
            </a:r>
            <a:r>
              <a:rPr lang="en-US" i="1" dirty="0"/>
              <a:t>that</a:t>
            </a:r>
            <a:r>
              <a:rPr lang="en-US" dirty="0"/>
              <a:t> Moses said, </a:t>
            </a:r>
            <a:r>
              <a:rPr lang="en-US" i="1" dirty="0"/>
              <a:t>“I am exceedingly afraid</a:t>
            </a:r>
            <a:r>
              <a:rPr lang="en-US" dirty="0"/>
              <a:t> and trembling.”</a:t>
            </a:r>
            <a:r>
              <a:rPr lang="en-US" baseline="30000" dirty="0"/>
              <a:t>[</a:t>
            </a:r>
            <a:r>
              <a:rPr lang="en-US" baseline="30000" dirty="0">
                <a:hlinkClick r:id="" action="ppaction://noaction"/>
              </a:rPr>
              <a:t>g</a:t>
            </a:r>
            <a:r>
              <a:rPr lang="en-US" baseline="30000" dirty="0"/>
              <a:t>]</a:t>
            </a:r>
            <a:r>
              <a:rPr lang="en-US" dirty="0"/>
              <a:t>) </a:t>
            </a:r>
            <a:br>
              <a:rPr lang="en-US" dirty="0"/>
            </a:br>
            <a:r>
              <a:rPr lang="en-US" baseline="30000" dirty="0"/>
              <a:t>22</a:t>
            </a:r>
            <a:r>
              <a:rPr lang="en-US" dirty="0"/>
              <a:t> But you have come to Mount Zion and to the city of the living God, the heavenly Jerusalem, to an innumerable company of angels, </a:t>
            </a:r>
            <a:r>
              <a:rPr lang="en-US" baseline="30000" dirty="0"/>
              <a:t>23</a:t>
            </a:r>
            <a:r>
              <a:rPr lang="en-US" dirty="0"/>
              <a:t> to the general assembly and church of the firstborn </a:t>
            </a:r>
            <a:r>
              <a:rPr lang="en-US" i="1" dirty="0"/>
              <a:t>who are</a:t>
            </a:r>
            <a:r>
              <a:rPr lang="en-US" dirty="0"/>
              <a:t> registered in heaven, to God the Judge of all, to the spirits of just men made perfect, </a:t>
            </a:r>
            <a:r>
              <a:rPr lang="en-US" baseline="30000" dirty="0"/>
              <a:t>24</a:t>
            </a:r>
            <a:r>
              <a:rPr lang="en-US" dirty="0"/>
              <a:t> to Jesus the Mediator of the new covenant, and to the blood of sprinkling that speaks better things than </a:t>
            </a:r>
            <a:r>
              <a:rPr lang="en-US" i="1" dirty="0"/>
              <a:t>that of</a:t>
            </a:r>
            <a:r>
              <a:rPr lang="en-US" dirty="0"/>
              <a:t> Abel. </a:t>
            </a:r>
            <a:r>
              <a:rPr lang="en-US" b="1" dirty="0"/>
              <a:t>Hear the Heavenly Voice</a:t>
            </a:r>
          </a:p>
          <a:p>
            <a:pPr defTabSz="457200">
              <a:lnSpc>
                <a:spcPct val="80000"/>
              </a:lnSpc>
            </a:pPr>
            <a:r>
              <a:rPr lang="en-US" dirty="0"/>
              <a:t>   </a:t>
            </a:r>
            <a:br>
              <a:rPr lang="en-US" dirty="0"/>
            </a:br>
            <a:r>
              <a:rPr lang="en-US" baseline="30000" dirty="0"/>
              <a:t>25</a:t>
            </a:r>
            <a:r>
              <a:rPr lang="en-US" dirty="0"/>
              <a:t> See that you do not refuse Him who speaks. For if they did not escape who refused Him who spoke on earth, much more </a:t>
            </a:r>
            <a:r>
              <a:rPr lang="en-US" i="1" dirty="0"/>
              <a:t>shall we not escape</a:t>
            </a:r>
            <a:r>
              <a:rPr lang="en-US" dirty="0"/>
              <a:t> if we turn away from Him who </a:t>
            </a:r>
            <a:r>
              <a:rPr lang="en-US" i="1" dirty="0"/>
              <a:t>speaks</a:t>
            </a:r>
            <a:r>
              <a:rPr lang="en-US" dirty="0"/>
              <a:t> from heaven, </a:t>
            </a:r>
            <a:r>
              <a:rPr lang="en-US" baseline="30000" dirty="0"/>
              <a:t>26</a:t>
            </a:r>
            <a:r>
              <a:rPr lang="en-US" dirty="0"/>
              <a:t> whose voice then shook the earth; but now He has promised, saying, </a:t>
            </a:r>
            <a:r>
              <a:rPr lang="en-US" i="1" dirty="0"/>
              <a:t>“Yet once more I</a:t>
            </a:r>
            <a:r>
              <a:rPr lang="en-US" dirty="0"/>
              <a:t> </a:t>
            </a:r>
            <a:r>
              <a:rPr lang="en-US" i="1" dirty="0"/>
              <a:t>shake</a:t>
            </a:r>
            <a:r>
              <a:rPr lang="en-US" baseline="30000" dirty="0"/>
              <a:t>[</a:t>
            </a:r>
            <a:r>
              <a:rPr lang="en-US" baseline="30000" dirty="0">
                <a:hlinkClick r:id="" action="ppaction://noaction"/>
              </a:rPr>
              <a:t>h</a:t>
            </a:r>
            <a:r>
              <a:rPr lang="en-US" baseline="30000" dirty="0"/>
              <a:t>]</a:t>
            </a:r>
            <a:r>
              <a:rPr lang="en-US" i="1" dirty="0"/>
              <a:t> not only the earth, but also heaven.”</a:t>
            </a:r>
            <a:r>
              <a:rPr lang="en-US" baseline="30000" dirty="0"/>
              <a:t>[</a:t>
            </a:r>
            <a:r>
              <a:rPr lang="en-US" baseline="30000" dirty="0" err="1">
                <a:hlinkClick r:id="" action="ppaction://noaction"/>
              </a:rPr>
              <a:t>i</a:t>
            </a:r>
            <a:r>
              <a:rPr lang="en-US" baseline="30000" dirty="0"/>
              <a:t>]</a:t>
            </a:r>
            <a:r>
              <a:rPr lang="en-US" dirty="0"/>
              <a:t> </a:t>
            </a:r>
            <a:r>
              <a:rPr lang="en-US" baseline="30000" dirty="0"/>
              <a:t>27</a:t>
            </a:r>
            <a:r>
              <a:rPr lang="en-US" dirty="0"/>
              <a:t> Now this, </a:t>
            </a:r>
            <a:r>
              <a:rPr lang="en-US" i="1" dirty="0"/>
              <a:t>“Yet once more,”</a:t>
            </a:r>
            <a:r>
              <a:rPr lang="en-US" dirty="0"/>
              <a:t> indicates the removal of those things that are being shaken, as of things that are made, that the things which cannot be shaken may remain. </a:t>
            </a:r>
            <a:br>
              <a:rPr lang="en-US" dirty="0"/>
            </a:br>
            <a:r>
              <a:rPr lang="en-US" baseline="30000" dirty="0"/>
              <a:t>28</a:t>
            </a:r>
            <a:r>
              <a:rPr lang="en-US" dirty="0"/>
              <a:t> Therefore, since we are receiving a kingdom which cannot be shaken, let us have grace, by which we may</a:t>
            </a:r>
            <a:r>
              <a:rPr lang="en-US" baseline="30000" dirty="0"/>
              <a:t>[</a:t>
            </a:r>
            <a:r>
              <a:rPr lang="en-US" baseline="30000" dirty="0">
                <a:hlinkClick r:id="" action="ppaction://noaction"/>
              </a:rPr>
              <a:t>j</a:t>
            </a:r>
            <a:r>
              <a:rPr lang="en-US" baseline="30000" dirty="0"/>
              <a:t>]</a:t>
            </a:r>
            <a:r>
              <a:rPr lang="en-US" dirty="0"/>
              <a:t> serve God acceptably with reverence and godly fear. </a:t>
            </a:r>
            <a:r>
              <a:rPr lang="en-US" baseline="30000" dirty="0"/>
              <a:t>29</a:t>
            </a:r>
            <a:r>
              <a:rPr lang="en-US" dirty="0"/>
              <a:t> For our God </a:t>
            </a:r>
            <a:r>
              <a:rPr lang="en-US" i="1" dirty="0"/>
              <a:t>is</a:t>
            </a:r>
            <a:r>
              <a:rPr lang="en-US" dirty="0"/>
              <a:t> a consuming fire.</a:t>
            </a:r>
          </a:p>
          <a:p>
            <a:endParaRPr lang="en-US" dirty="0"/>
          </a:p>
        </p:txBody>
      </p:sp>
      <p:sp>
        <p:nvSpPr>
          <p:cNvPr id="4" name="Slide Number Placeholder 3"/>
          <p:cNvSpPr>
            <a:spLocks noGrp="1"/>
          </p:cNvSpPr>
          <p:nvPr>
            <p:ph type="sldNum" sz="quarter" idx="5"/>
          </p:nvPr>
        </p:nvSpPr>
        <p:spPr/>
        <p:txBody>
          <a:bodyPr/>
          <a:lstStyle/>
          <a:p>
            <a:pPr>
              <a:defRPr/>
            </a:pPr>
            <a:fld id="{2B1AB8B3-2CEC-496F-8CF6-0C0F342F93F2}" type="slidenum">
              <a:rPr lang="en-US" smtClean="0"/>
              <a:pPr>
                <a:defRPr/>
              </a:pPr>
              <a:t>4</a:t>
            </a:fld>
            <a:endParaRPr lang="en-US"/>
          </a:p>
        </p:txBody>
      </p:sp>
    </p:spTree>
    <p:extLst>
      <p:ext uri="{BB962C8B-B14F-4D97-AF65-F5344CB8AC3E}">
        <p14:creationId xmlns:p14="http://schemas.microsoft.com/office/powerpoint/2010/main" val="2953726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xfrm>
            <a:off x="152400" y="4343400"/>
            <a:ext cx="6324600" cy="4114800"/>
          </a:xfrm>
          <a:noFill/>
        </p:spPr>
        <p:txBody>
          <a:bodyPr wrap="square" numCol="1" anchor="t" anchorCtr="0" compatLnSpc="1">
            <a:prstTxWarp prst="textNoShape">
              <a:avLst/>
            </a:prstTxWarp>
            <a:normAutofit lnSpcReduction="10000"/>
          </a:bodyPr>
          <a:lstStyle/>
          <a:p>
            <a:pPr>
              <a:spcBef>
                <a:spcPct val="0"/>
              </a:spcBef>
            </a:pPr>
            <a:r>
              <a:rPr lang="en-US" sz="1600"/>
              <a:t>The carnal can make us feel smart, enlightened, educated, or whatever; but like sin it is a deceiver.  </a:t>
            </a:r>
          </a:p>
          <a:p>
            <a:pPr>
              <a:spcBef>
                <a:spcPct val="0"/>
              </a:spcBef>
            </a:pPr>
            <a:endParaRPr lang="en-US" sz="1600"/>
          </a:p>
          <a:p>
            <a:pPr>
              <a:spcBef>
                <a:spcPct val="0"/>
              </a:spcBef>
            </a:pPr>
            <a:r>
              <a:rPr lang="en-US" sz="1600"/>
              <a:t>The carnal can make us feel puffed up.  (Which causes folks to start talking about things which they are ignorant).  </a:t>
            </a:r>
          </a:p>
          <a:p>
            <a:pPr>
              <a:spcBef>
                <a:spcPct val="0"/>
              </a:spcBef>
            </a:pPr>
            <a:endParaRPr lang="en-US" sz="1600"/>
          </a:p>
          <a:p>
            <a:pPr>
              <a:spcBef>
                <a:spcPct val="0"/>
              </a:spcBef>
            </a:pPr>
            <a:r>
              <a:rPr lang="en-US" sz="1600"/>
              <a:t>The carnally minded person can be very wise from a worldly perspective – many are.  The carnally minded person is usually focused on self.  </a:t>
            </a:r>
          </a:p>
          <a:p>
            <a:pPr>
              <a:spcBef>
                <a:spcPct val="0"/>
              </a:spcBef>
            </a:pPr>
            <a:endParaRPr lang="en-US" sz="1600"/>
          </a:p>
          <a:p>
            <a:pPr>
              <a:spcBef>
                <a:spcPct val="0"/>
              </a:spcBef>
            </a:pPr>
            <a:r>
              <a:rPr lang="en-US" sz="1600"/>
              <a:t>That does not mean they are completely incapable, caring for others, or even helping and doing for others,;but ultimately, they are about “me.”  </a:t>
            </a:r>
          </a:p>
          <a:p>
            <a:pPr>
              <a:spcBef>
                <a:spcPct val="0"/>
              </a:spcBef>
            </a:pPr>
            <a:r>
              <a:rPr lang="en-US" sz="1600"/>
              <a:t> </a:t>
            </a:r>
          </a:p>
          <a:p>
            <a:pPr>
              <a:spcBef>
                <a:spcPct val="0"/>
              </a:spcBef>
            </a:pPr>
            <a:r>
              <a:rPr lang="en-US" sz="1600"/>
              <a:t>When their desires of the flesh, lust of the eyes, or pride is not met, then things break down.  Often, for many who are carnally minded, they never change over for striving for empty, vain things.  It is about the boat, the house, the fancy gadget, celebrity,  or whatever.  It is the keeping up with the Jones mindset.  </a:t>
            </a:r>
          </a:p>
          <a:p>
            <a:pPr>
              <a:spcBef>
                <a:spcPct val="0"/>
              </a:spcBef>
            </a:pPr>
            <a:endParaRPr lang="en-US" sz="1600"/>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C50BF8E-1EAD-4D0C-A795-1E4B7D6C7FCE}" type="slidenum">
              <a:rPr lang="en-US">
                <a:cs typeface="Arial" charset="0"/>
              </a:rPr>
              <a:pPr fontAlgn="base">
                <a:spcBef>
                  <a:spcPct val="0"/>
                </a:spcBef>
                <a:spcAft>
                  <a:spcPct val="0"/>
                </a:spcAft>
              </a:pPr>
              <a:t>32</a:t>
            </a:fld>
            <a:endParaRPr lang="en-US">
              <a:cs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10000"/>
          </a:bodyPr>
          <a:lstStyle/>
          <a:p>
            <a:pPr fontAlgn="auto">
              <a:spcBef>
                <a:spcPts val="0"/>
              </a:spcBef>
              <a:spcAft>
                <a:spcPts val="0"/>
              </a:spcAft>
              <a:defRPr/>
            </a:pPr>
            <a:r>
              <a:rPr lang="en-US" sz="1800" b="1" baseline="30000" dirty="0"/>
              <a:t>18</a:t>
            </a:r>
            <a:r>
              <a:rPr lang="en-US" sz="1800" b="1" dirty="0"/>
              <a:t> For the preaching of the cross is to them that perish foolishness; but unto us which are saved it is the power of God. </a:t>
            </a:r>
            <a:r>
              <a:rPr lang="en-US" sz="1800" b="1" baseline="30000" dirty="0"/>
              <a:t>19</a:t>
            </a:r>
            <a:r>
              <a:rPr lang="en-US" sz="1800" b="1" dirty="0"/>
              <a:t> For it is written, I will destroy the wisdom of the wise, and will bring to nothing the understanding of the prudent. </a:t>
            </a:r>
            <a:r>
              <a:rPr lang="en-US" sz="1800" b="1" baseline="30000" dirty="0"/>
              <a:t>20</a:t>
            </a:r>
            <a:r>
              <a:rPr lang="en-US" sz="1800" b="1" dirty="0"/>
              <a:t> Where</a:t>
            </a:r>
            <a:r>
              <a:rPr lang="en-US" sz="1800" b="1" i="1" dirty="0"/>
              <a:t> is</a:t>
            </a:r>
            <a:r>
              <a:rPr lang="en-US" sz="1800" b="1" dirty="0"/>
              <a:t> the wise? where</a:t>
            </a:r>
            <a:r>
              <a:rPr lang="en-US" sz="1800" b="1" i="1" dirty="0"/>
              <a:t> is</a:t>
            </a:r>
            <a:r>
              <a:rPr lang="en-US" sz="1800" b="1" dirty="0"/>
              <a:t> the scribe? where</a:t>
            </a:r>
            <a:r>
              <a:rPr lang="en-US" sz="1800" b="1" i="1" dirty="0"/>
              <a:t> is</a:t>
            </a:r>
            <a:r>
              <a:rPr lang="en-US" sz="1800" b="1" dirty="0"/>
              <a:t> the disputer of this world? hath not God made foolish the wisdom of this world? </a:t>
            </a:r>
            <a:r>
              <a:rPr lang="en-US" sz="1800" b="1" baseline="30000" dirty="0"/>
              <a:t>21</a:t>
            </a:r>
            <a:r>
              <a:rPr lang="en-US" sz="1800" b="1" dirty="0"/>
              <a:t> For after that in the wisdom of God the world by wisdom knew not God, it pleased God by the foolishness of preaching to save them that believe. </a:t>
            </a:r>
            <a:r>
              <a:rPr lang="en-US" sz="1800" b="1" baseline="30000" dirty="0"/>
              <a:t>22</a:t>
            </a:r>
            <a:r>
              <a:rPr lang="en-US" sz="1800" b="1" dirty="0"/>
              <a:t> For the Jews require a sign, and the Greeks seek after wisdom: </a:t>
            </a:r>
            <a:r>
              <a:rPr lang="en-US" sz="1800" b="1" baseline="30000" dirty="0"/>
              <a:t>23</a:t>
            </a:r>
            <a:r>
              <a:rPr lang="en-US" sz="1800" b="1" dirty="0"/>
              <a:t> But we preach Christ crucified, unto the Jews a </a:t>
            </a:r>
            <a:r>
              <a:rPr lang="en-US" sz="1800" b="1" dirty="0" err="1"/>
              <a:t>stumblingblock</a:t>
            </a:r>
            <a:r>
              <a:rPr lang="en-US" sz="1800" b="1" dirty="0"/>
              <a:t>, and unto the Greeks foolishness; </a:t>
            </a:r>
            <a:r>
              <a:rPr lang="en-US" sz="1800" b="1" baseline="30000" dirty="0"/>
              <a:t>24</a:t>
            </a:r>
            <a:r>
              <a:rPr lang="en-US" sz="1800" b="1" dirty="0"/>
              <a:t> But unto them which are called, both Jews and Greeks, Christ the power of God, and the wisdom of God. </a:t>
            </a:r>
            <a:r>
              <a:rPr lang="en-US" sz="1800" b="1" baseline="30000" dirty="0"/>
              <a:t>25</a:t>
            </a:r>
            <a:r>
              <a:rPr lang="en-US" sz="1800" b="1" dirty="0"/>
              <a:t> Because the foolishness of God is wiser than men; and the weakness of God is stronger than men. </a:t>
            </a:r>
          </a:p>
          <a:p>
            <a:pPr fontAlgn="auto">
              <a:spcBef>
                <a:spcPts val="0"/>
              </a:spcBef>
              <a:spcAft>
                <a:spcPts val="0"/>
              </a:spcAft>
              <a:defRPr/>
            </a:pPr>
            <a:endParaRPr lang="en-US" sz="1800" b="1" dirty="0"/>
          </a:p>
          <a:p>
            <a:r>
              <a:rPr lang="en-US" dirty="0"/>
              <a:t>Satan often uses people, places, and things to change our focus.  Satan is particularly good at changing labels and price tags while manipulating people's perspective.</a:t>
            </a:r>
          </a:p>
          <a:p>
            <a:r>
              <a:rPr lang="en-US" dirty="0"/>
              <a:t>I first heard this expression from Mark Childers, a member where I attend church.</a:t>
            </a:r>
          </a:p>
          <a:p>
            <a:pPr fontAlgn="auto">
              <a:spcBef>
                <a:spcPts val="0"/>
              </a:spcBef>
              <a:spcAft>
                <a:spcPts val="0"/>
              </a:spcAft>
              <a:defRPr/>
            </a:pPr>
            <a:endParaRPr lang="en-US" sz="1800" b="1" dirty="0"/>
          </a:p>
          <a:p>
            <a:pPr fontAlgn="auto">
              <a:spcBef>
                <a:spcPts val="0"/>
              </a:spcBef>
              <a:spcAft>
                <a:spcPts val="0"/>
              </a:spcAft>
              <a:defRPr/>
            </a:pPr>
            <a:endParaRPr lang="en-US" dirty="0"/>
          </a:p>
        </p:txBody>
      </p:sp>
      <p:sp>
        <p:nvSpPr>
          <p:cNvPr id="675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F92623-287A-4B20-AEC9-AD57C4E3565E}" type="slidenum">
              <a:rPr lang="en-US">
                <a:cs typeface="Arial" charset="0"/>
              </a:rPr>
              <a:pPr fontAlgn="base">
                <a:spcBef>
                  <a:spcPct val="0"/>
                </a:spcBef>
                <a:spcAft>
                  <a:spcPct val="0"/>
                </a:spcAft>
              </a:pPr>
              <a:t>33</a:t>
            </a:fld>
            <a:endParaRPr lang="en-US">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a:t>There is often a progression to this carnal mindset.  </a:t>
            </a:r>
          </a:p>
          <a:p>
            <a:pPr>
              <a:spcBef>
                <a:spcPct val="0"/>
              </a:spcBef>
            </a:pPr>
            <a:endParaRPr lang="en-US" sz="1600"/>
          </a:p>
          <a:p>
            <a:pPr>
              <a:spcBef>
                <a:spcPct val="0"/>
              </a:spcBef>
            </a:pPr>
            <a:r>
              <a:rPr lang="en-US" sz="1600"/>
              <a:t>They never reach beyond self, and their eternal viewpoint or understanding is darkened.  </a:t>
            </a:r>
          </a:p>
          <a:p>
            <a:pPr>
              <a:spcBef>
                <a:spcPct val="0"/>
              </a:spcBef>
            </a:pPr>
            <a:endParaRPr lang="en-US" sz="1600"/>
          </a:p>
          <a:p>
            <a:pPr>
              <a:spcBef>
                <a:spcPct val="0"/>
              </a:spcBef>
            </a:pPr>
            <a:r>
              <a:rPr lang="en-US" sz="1600"/>
              <a:t>They never add any truth about the eternal.  </a:t>
            </a:r>
          </a:p>
          <a:p>
            <a:pPr>
              <a:spcBef>
                <a:spcPct val="0"/>
              </a:spcBef>
            </a:pPr>
            <a:endParaRPr lang="en-US" sz="1600"/>
          </a:p>
          <a:p>
            <a:pPr>
              <a:spcBef>
                <a:spcPct val="0"/>
              </a:spcBef>
            </a:pPr>
            <a:r>
              <a:rPr lang="en-US" sz="1600"/>
              <a:t>In their ignorance, lasciviousness grows into a life of uncleanness with a never satisfied greed.  </a:t>
            </a:r>
          </a:p>
          <a:p>
            <a:pPr>
              <a:spcBef>
                <a:spcPct val="0"/>
              </a:spcBef>
            </a:pPr>
            <a:endParaRPr lang="en-US" sz="1600"/>
          </a:p>
          <a:p>
            <a:pPr>
              <a:spcBef>
                <a:spcPct val="0"/>
              </a:spcBef>
            </a:pPr>
            <a:r>
              <a:rPr lang="en-US" sz="1600"/>
              <a:t>Their heart is hardened to seeing anything which is eternal minded or spiritually minded as valuable.  </a:t>
            </a:r>
          </a:p>
          <a:p>
            <a:pPr>
              <a:spcBef>
                <a:spcPct val="0"/>
              </a:spcBef>
            </a:pPr>
            <a:endParaRPr lang="en-US" sz="1600"/>
          </a:p>
          <a:p>
            <a:pPr>
              <a:spcBef>
                <a:spcPct val="0"/>
              </a:spcBef>
            </a:pPr>
            <a:r>
              <a:rPr lang="en-US" sz="1600"/>
              <a:t>This is in the extreme, but too common.  The result is the blindness of carnality, blindness of the heart to eternity, </a:t>
            </a:r>
          </a:p>
          <a:p>
            <a:pPr>
              <a:spcBef>
                <a:spcPct val="0"/>
              </a:spcBef>
            </a:pPr>
            <a:endParaRPr lang="en-US" sz="1600"/>
          </a:p>
          <a:p>
            <a:pPr>
              <a:spcBef>
                <a:spcPct val="0"/>
              </a:spcBef>
            </a:pPr>
            <a:endParaRPr lang="en-US"/>
          </a:p>
        </p:txBody>
      </p:sp>
      <p:sp>
        <p:nvSpPr>
          <p:cNvPr id="696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E77D0C-542A-4FE0-B635-78548B8CF272}" type="slidenum">
              <a:rPr lang="en-US">
                <a:cs typeface="Arial" charset="0"/>
              </a:rPr>
              <a:pPr fontAlgn="base">
                <a:spcBef>
                  <a:spcPct val="0"/>
                </a:spcBef>
                <a:spcAft>
                  <a:spcPct val="0"/>
                </a:spcAft>
              </a:pPr>
              <a:t>34</a:t>
            </a:fld>
            <a:endParaRPr lang="en-US">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aseline="30000"/>
              <a:t>19</a:t>
            </a:r>
            <a:r>
              <a:rPr lang="en-US" sz="1600"/>
              <a:t> Because that which may be known of God is manifest in them﻿</a:t>
            </a:r>
            <a:r>
              <a:rPr lang="en-US" sz="1600" baseline="30000">
                <a:hlinkClick r:id="rId3" action="ppaction://hlinkfile"/>
              </a:rPr>
              <a:t>f</a:t>
            </a:r>
            <a:r>
              <a:rPr lang="en-US" sz="1600"/>
              <a:t>﻿; for God hath shewed</a:t>
            </a:r>
            <a:r>
              <a:rPr lang="en-US" sz="1600" i="1"/>
              <a:t> it</a:t>
            </a:r>
            <a:r>
              <a:rPr lang="en-US" sz="1600"/>
              <a:t> unto them. </a:t>
            </a:r>
            <a:r>
              <a:rPr lang="en-US" sz="1600" baseline="30000"/>
              <a:t>20</a:t>
            </a:r>
            <a:r>
              <a:rPr lang="en-US" sz="1600"/>
              <a:t> For the invisible things of him from the creation of the world are clearly seen, being understood by the things that are made,</a:t>
            </a:r>
            <a:r>
              <a:rPr lang="en-US" sz="1600" i="1"/>
              <a:t> even</a:t>
            </a:r>
            <a:r>
              <a:rPr lang="en-US" sz="1600"/>
              <a:t>﻿</a:t>
            </a:r>
            <a:r>
              <a:rPr lang="en-US" sz="1600" baseline="30000">
                <a:hlinkClick r:id="rId4" action="ppaction://hlinkfile"/>
              </a:rPr>
              <a:t>†</a:t>
            </a:r>
            <a:r>
              <a:rPr lang="en-US" sz="1600"/>
              <a:t>﻿ his eternal power and Godhead; so﻿</a:t>
            </a:r>
            <a:r>
              <a:rPr lang="en-US" sz="1600" baseline="30000">
                <a:hlinkClick r:id="rId5" action="ppaction://hlinkfile"/>
              </a:rPr>
              <a:t>g</a:t>
            </a:r>
            <a:r>
              <a:rPr lang="en-US" sz="1600"/>
              <a:t>﻿ that they are without excuse: </a:t>
            </a:r>
            <a:r>
              <a:rPr lang="en-US" sz="1600" baseline="30000"/>
              <a:t>21</a:t>
            </a:r>
            <a:r>
              <a:rPr lang="en-US" sz="1600"/>
              <a:t> Because that, when they knew God, they glorified</a:t>
            </a:r>
            <a:r>
              <a:rPr lang="en-US" sz="1600" i="1"/>
              <a:t> him</a:t>
            </a:r>
            <a:r>
              <a:rPr lang="en-US" sz="1600"/>
              <a:t> not as God, neither were thankful; but became vain in their imaginations, and their foolish heart was darkened. </a:t>
            </a:r>
            <a:r>
              <a:rPr lang="en-US" sz="1600" baseline="30000"/>
              <a:t>22</a:t>
            </a:r>
            <a:r>
              <a:rPr lang="en-US" sz="1600"/>
              <a:t> Professing themselves to be wise, they became fools, </a:t>
            </a:r>
            <a:r>
              <a:rPr lang="en-US" sz="1600" baseline="30000"/>
              <a:t>23</a:t>
            </a:r>
            <a:r>
              <a:rPr lang="en-US" sz="1600"/>
              <a:t> And changed the glory of the uncorruptible God into an image made like to corruptible man, and to birds, and fourfooted beasts, and creeping things. </a:t>
            </a:r>
            <a:r>
              <a:rPr lang="en-US" sz="1600" baseline="30000"/>
              <a:t>24</a:t>
            </a:r>
            <a:r>
              <a:rPr lang="en-US" sz="1600"/>
              <a:t> Wherefore God also gave them up to uncleanness through the lusts of their own hearts, to dishonour their own bodies between themselves: </a:t>
            </a:r>
            <a:r>
              <a:rPr lang="en-US" sz="1600" baseline="30000">
                <a:hlinkClick r:id="rId6" action="ppaction://hlinkfile"/>
              </a:rPr>
              <a:t>f</a:t>
            </a:r>
            <a:endParaRPr lang="en-US" sz="1600"/>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B27C3A-7604-4E07-8DBC-43D023C47EFA}" type="slidenum">
              <a:rPr lang="en-US">
                <a:cs typeface="Arial" charset="0"/>
              </a:rPr>
              <a:pPr fontAlgn="base">
                <a:spcBef>
                  <a:spcPct val="0"/>
                </a:spcBef>
                <a:spcAft>
                  <a:spcPct val="0"/>
                </a:spcAft>
              </a:pPr>
              <a:t>35</a:t>
            </a:fld>
            <a:endParaRPr lang="en-US">
              <a:cs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Progression  of carnal mind Eph 4:17-19</a:t>
            </a:r>
          </a:p>
          <a:p>
            <a:pPr>
              <a:spcBef>
                <a:spcPct val="0"/>
              </a:spcBef>
            </a:pPr>
            <a:endParaRPr lang="en-US" dirty="0"/>
          </a:p>
          <a:p>
            <a:pPr>
              <a:spcBef>
                <a:spcPct val="0"/>
              </a:spcBef>
            </a:pPr>
            <a:r>
              <a:rPr lang="en-US" dirty="0"/>
              <a:t>We must ask:  What does or could Satan use to blind me or change my focus from the Christ?</a:t>
            </a:r>
          </a:p>
          <a:p>
            <a:pPr>
              <a:spcBef>
                <a:spcPct val="0"/>
              </a:spcBef>
            </a:pPr>
            <a:endParaRPr lang="en-US" dirty="0"/>
          </a:p>
          <a:p>
            <a:pPr>
              <a:spcBef>
                <a:spcPct val="0"/>
              </a:spcBef>
            </a:pPr>
            <a:endParaRPr lang="en-US" dirty="0"/>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CDA430-E83E-464B-B531-57687441146B}" type="slidenum">
              <a:rPr lang="en-US">
                <a:cs typeface="Arial" charset="0"/>
              </a:rPr>
              <a:pPr fontAlgn="base">
                <a:spcBef>
                  <a:spcPct val="0"/>
                </a:spcBef>
                <a:spcAft>
                  <a:spcPct val="0"/>
                </a:spcAft>
              </a:pPr>
              <a:t>36</a:t>
            </a:fld>
            <a:endParaRPr lang="en-US">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Progression of the carnal or temporal or self focused mind</a:t>
            </a:r>
          </a:p>
          <a:p>
            <a:pPr>
              <a:spcBef>
                <a:spcPct val="0"/>
              </a:spcBef>
            </a:pPr>
            <a:r>
              <a:rPr lang="en-US"/>
              <a:t>2 Cor 4:3-4 Blinded by world to gospel</a:t>
            </a:r>
          </a:p>
          <a:p>
            <a:pPr>
              <a:spcBef>
                <a:spcPct val="0"/>
              </a:spcBef>
            </a:pPr>
            <a:r>
              <a:rPr lang="en-US"/>
              <a:t>v.6 God sent the light</a:t>
            </a:r>
          </a:p>
          <a:p>
            <a:pPr>
              <a:spcBef>
                <a:spcPct val="0"/>
              </a:spcBef>
            </a:pPr>
            <a:r>
              <a:rPr lang="en-US"/>
              <a:t>v.16 otuward perish inward renewed (re make afresh by God’s word)</a:t>
            </a:r>
          </a:p>
          <a:p>
            <a:pPr>
              <a:spcBef>
                <a:spcPct val="0"/>
              </a:spcBef>
            </a:pPr>
            <a:r>
              <a:rPr lang="en-US"/>
              <a:t>v.17-18 See the Unseen</a:t>
            </a:r>
          </a:p>
          <a:p>
            <a:pPr>
              <a:spcBef>
                <a:spcPct val="0"/>
              </a:spcBef>
            </a:pPr>
            <a:r>
              <a:rPr lang="en-US"/>
              <a:t>5:1-10 Big picture</a:t>
            </a:r>
          </a:p>
          <a:p>
            <a:pPr>
              <a:spcBef>
                <a:spcPct val="0"/>
              </a:spcBef>
            </a:pPr>
            <a:endParaRPr lang="en-US"/>
          </a:p>
          <a:p>
            <a:pPr>
              <a:spcBef>
                <a:spcPct val="0"/>
              </a:spcBef>
            </a:pPr>
            <a:endParaRPr lang="en-US"/>
          </a:p>
        </p:txBody>
      </p:sp>
      <p:sp>
        <p:nvSpPr>
          <p:cNvPr id="757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E5FC431-9591-4BF7-910E-0877D0B46A40}" type="slidenum">
              <a:rPr lang="en-US">
                <a:cs typeface="Arial" charset="0"/>
              </a:rPr>
              <a:pPr fontAlgn="base">
                <a:spcBef>
                  <a:spcPct val="0"/>
                </a:spcBef>
                <a:spcAft>
                  <a:spcPct val="0"/>
                </a:spcAft>
              </a:pPr>
              <a:t>37</a:t>
            </a:fld>
            <a:endParaRPr lang="en-US">
              <a:cs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Progression of the carnal or temporal or self focused mind</a:t>
            </a:r>
          </a:p>
          <a:p>
            <a:pPr>
              <a:spcBef>
                <a:spcPct val="0"/>
              </a:spcBef>
            </a:pPr>
            <a:r>
              <a:rPr lang="en-US"/>
              <a:t>2 Cor 4:3-4 Blinded by world to gospel</a:t>
            </a:r>
          </a:p>
          <a:p>
            <a:pPr>
              <a:spcBef>
                <a:spcPct val="0"/>
              </a:spcBef>
            </a:pPr>
            <a:r>
              <a:rPr lang="en-US"/>
              <a:t>v.6 God sent the light</a:t>
            </a:r>
          </a:p>
          <a:p>
            <a:pPr>
              <a:spcBef>
                <a:spcPct val="0"/>
              </a:spcBef>
            </a:pPr>
            <a:r>
              <a:rPr lang="en-US"/>
              <a:t>v.16 otuward perish inward renewed (re make afresh by God’s word)</a:t>
            </a:r>
          </a:p>
          <a:p>
            <a:pPr>
              <a:spcBef>
                <a:spcPct val="0"/>
              </a:spcBef>
            </a:pPr>
            <a:r>
              <a:rPr lang="en-US"/>
              <a:t>v.17-18 See the Unseen</a:t>
            </a:r>
          </a:p>
          <a:p>
            <a:pPr>
              <a:spcBef>
                <a:spcPct val="0"/>
              </a:spcBef>
            </a:pPr>
            <a:r>
              <a:rPr lang="en-US"/>
              <a:t>5:1-10 Big picture</a:t>
            </a:r>
          </a:p>
          <a:p>
            <a:pPr>
              <a:spcBef>
                <a:spcPct val="0"/>
              </a:spcBef>
            </a:pPr>
            <a:endParaRPr lang="en-US"/>
          </a:p>
          <a:p>
            <a:pPr>
              <a:spcBef>
                <a:spcPct val="0"/>
              </a:spcBef>
            </a:pPr>
            <a:endParaRPr lang="en-US"/>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6C1D3EC-648B-43D0-9C94-3C7DF26DADFD}" type="slidenum">
              <a:rPr lang="en-US">
                <a:cs typeface="Arial" charset="0"/>
              </a:rPr>
              <a:pPr fontAlgn="base">
                <a:spcBef>
                  <a:spcPct val="0"/>
                </a:spcBef>
                <a:spcAft>
                  <a:spcPct val="0"/>
                </a:spcAft>
              </a:pPr>
              <a:t>38</a:t>
            </a:fld>
            <a:endParaRPr lang="en-US">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228600" y="4343400"/>
            <a:ext cx="6477000" cy="4419600"/>
          </a:xfrm>
        </p:spPr>
        <p:txBody>
          <a:bodyPr>
            <a:normAutofit fontScale="92500" lnSpcReduction="10000"/>
          </a:bodyPr>
          <a:lstStyle/>
          <a:p>
            <a:pPr fontAlgn="auto">
              <a:spcBef>
                <a:spcPts val="0"/>
              </a:spcBef>
              <a:spcAft>
                <a:spcPts val="0"/>
              </a:spcAft>
              <a:defRPr/>
            </a:pPr>
            <a:r>
              <a:rPr lang="en-US" dirty="0"/>
              <a:t>Progression of the carnal or temporal or self focused mind</a:t>
            </a:r>
          </a:p>
          <a:p>
            <a:pPr fontAlgn="auto">
              <a:spcBef>
                <a:spcPts val="0"/>
              </a:spcBef>
              <a:spcAft>
                <a:spcPts val="0"/>
              </a:spcAft>
              <a:defRPr/>
            </a:pPr>
            <a:r>
              <a:rPr lang="en-US" dirty="0"/>
              <a:t>2 </a:t>
            </a:r>
            <a:r>
              <a:rPr lang="en-US" dirty="0" err="1"/>
              <a:t>Cor</a:t>
            </a:r>
            <a:r>
              <a:rPr lang="en-US" dirty="0"/>
              <a:t> 4:3-4 Blinded by world to gospel</a:t>
            </a:r>
          </a:p>
          <a:p>
            <a:pPr fontAlgn="auto">
              <a:spcBef>
                <a:spcPts val="0"/>
              </a:spcBef>
              <a:spcAft>
                <a:spcPts val="0"/>
              </a:spcAft>
              <a:defRPr/>
            </a:pPr>
            <a:r>
              <a:rPr lang="en-US" dirty="0"/>
              <a:t>v.6 God sent the light</a:t>
            </a:r>
          </a:p>
          <a:p>
            <a:pPr fontAlgn="auto">
              <a:spcBef>
                <a:spcPts val="0"/>
              </a:spcBef>
              <a:spcAft>
                <a:spcPts val="0"/>
              </a:spcAft>
              <a:defRPr/>
            </a:pPr>
            <a:r>
              <a:rPr lang="en-US" dirty="0"/>
              <a:t>v.16 </a:t>
            </a:r>
            <a:r>
              <a:rPr lang="en-US" dirty="0" err="1"/>
              <a:t>otuward</a:t>
            </a:r>
            <a:r>
              <a:rPr lang="en-US" dirty="0"/>
              <a:t> perish inward renewed (re make afresh by God’s word)</a:t>
            </a:r>
          </a:p>
          <a:p>
            <a:pPr fontAlgn="auto">
              <a:spcBef>
                <a:spcPts val="0"/>
              </a:spcBef>
              <a:spcAft>
                <a:spcPts val="0"/>
              </a:spcAft>
              <a:defRPr/>
            </a:pPr>
            <a:r>
              <a:rPr lang="en-US" dirty="0"/>
              <a:t>v.17-18 See the Unseen</a:t>
            </a:r>
          </a:p>
          <a:p>
            <a:pPr fontAlgn="auto">
              <a:spcBef>
                <a:spcPts val="0"/>
              </a:spcBef>
              <a:spcAft>
                <a:spcPts val="0"/>
              </a:spcAft>
              <a:defRPr/>
            </a:pPr>
            <a:r>
              <a:rPr lang="en-US" dirty="0"/>
              <a:t>5:1-10 Big picture</a:t>
            </a:r>
          </a:p>
          <a:p>
            <a:pPr fontAlgn="auto">
              <a:spcBef>
                <a:spcPts val="0"/>
              </a:spcBef>
              <a:spcAft>
                <a:spcPts val="0"/>
              </a:spcAft>
              <a:defRPr/>
            </a:pPr>
            <a:r>
              <a:rPr lang="en-US" sz="1600" baseline="30000" dirty="0"/>
              <a:t>1</a:t>
            </a:r>
            <a:r>
              <a:rPr lang="en-US" sz="1600" dirty="0"/>
              <a:t> For we know that if our earthly house of</a:t>
            </a:r>
            <a:r>
              <a:rPr lang="en-US" sz="1600" i="1" dirty="0"/>
              <a:t> this</a:t>
            </a:r>
            <a:r>
              <a:rPr lang="en-US" sz="1600" dirty="0"/>
              <a:t> tabernacle were dissolved, we have a building of God, an house not made with hands, eternal in the heavens. </a:t>
            </a:r>
            <a:r>
              <a:rPr lang="en-US" sz="1600" baseline="30000" dirty="0"/>
              <a:t>2</a:t>
            </a:r>
            <a:r>
              <a:rPr lang="en-US" sz="1600" dirty="0"/>
              <a:t> For in this we groan, earnestly desiring to be clothed upon with our house which is from heaven: </a:t>
            </a:r>
            <a:r>
              <a:rPr lang="en-US" sz="1600" baseline="30000" dirty="0"/>
              <a:t>3</a:t>
            </a:r>
            <a:r>
              <a:rPr lang="en-US" sz="1600" dirty="0"/>
              <a:t> If so be that being clothed we shall not be found naked. </a:t>
            </a:r>
            <a:r>
              <a:rPr lang="en-US" sz="1600" b="1" baseline="30000" dirty="0"/>
              <a:t>4</a:t>
            </a:r>
            <a:r>
              <a:rPr lang="en-US" sz="1600" b="1" dirty="0"/>
              <a:t> For we that are in</a:t>
            </a:r>
            <a:r>
              <a:rPr lang="en-US" sz="1600" b="1" i="1" dirty="0"/>
              <a:t> this</a:t>
            </a:r>
            <a:r>
              <a:rPr lang="en-US" sz="1600" b="1" dirty="0"/>
              <a:t> tabernacle do groan, being burdened: not for that we would be unclothed, but clothed upon, that mortality might be swallowed up of life. </a:t>
            </a:r>
            <a:r>
              <a:rPr lang="en-US" sz="1600" baseline="30000" dirty="0"/>
              <a:t>5</a:t>
            </a:r>
            <a:r>
              <a:rPr lang="en-US" sz="1600" dirty="0"/>
              <a:t> Now he that hath wrought us for the selfsame thing</a:t>
            </a:r>
            <a:r>
              <a:rPr lang="en-US" sz="1600" i="1" dirty="0"/>
              <a:t> is</a:t>
            </a:r>
            <a:r>
              <a:rPr lang="en-US" sz="1600" dirty="0"/>
              <a:t> God, who also hath given unto us the earnest of the Spirit. </a:t>
            </a:r>
            <a:r>
              <a:rPr lang="en-US" sz="1600" b="1" baseline="30000" dirty="0"/>
              <a:t>6</a:t>
            </a:r>
            <a:r>
              <a:rPr lang="en-US" sz="1600" b="1" dirty="0"/>
              <a:t> Therefore</a:t>
            </a:r>
            <a:r>
              <a:rPr lang="en-US" sz="1600" b="1" i="1" dirty="0"/>
              <a:t> we are</a:t>
            </a:r>
            <a:r>
              <a:rPr lang="en-US" sz="1600" b="1" dirty="0"/>
              <a:t> always confident, knowing that, whilst we are at home in the body, we are absent from the Lord: </a:t>
            </a:r>
            <a:r>
              <a:rPr lang="en-US" sz="1600" b="1" baseline="30000" dirty="0"/>
              <a:t>7</a:t>
            </a:r>
            <a:r>
              <a:rPr lang="en-US" sz="1600" b="1" dirty="0"/>
              <a:t> (For we walk by faith, not by sight:) </a:t>
            </a:r>
            <a:r>
              <a:rPr lang="en-US" sz="1600" baseline="30000" dirty="0"/>
              <a:t>8</a:t>
            </a:r>
            <a:r>
              <a:rPr lang="en-US" sz="1600" dirty="0"/>
              <a:t> We are confident,</a:t>
            </a:r>
            <a:r>
              <a:rPr lang="en-US" sz="1600" i="1" dirty="0"/>
              <a:t> I say</a:t>
            </a:r>
            <a:r>
              <a:rPr lang="en-US" sz="1600" dirty="0"/>
              <a:t>, and willing rather to be absent from the body, and to be present with the Lord. </a:t>
            </a:r>
            <a:r>
              <a:rPr lang="en-US" sz="1600" b="1" baseline="30000" dirty="0"/>
              <a:t>9</a:t>
            </a:r>
            <a:r>
              <a:rPr lang="en-US" sz="1600" b="1" dirty="0"/>
              <a:t> Wherefore we </a:t>
            </a:r>
            <a:r>
              <a:rPr lang="en-US" sz="1600" b="1" dirty="0" err="1"/>
              <a:t>labour﻿</a:t>
            </a:r>
            <a:r>
              <a:rPr lang="en-US" sz="1600" b="1" baseline="30000" dirty="0" err="1">
                <a:hlinkClick r:id="rId3" action="ppaction://hlinkfile"/>
              </a:rPr>
              <a:t>a</a:t>
            </a:r>
            <a:r>
              <a:rPr lang="en-US" sz="1600" b="1" dirty="0"/>
              <a:t>﻿, that, whether present or absent, we may be accepted of him. </a:t>
            </a:r>
            <a:r>
              <a:rPr lang="en-US" sz="1600" b="1" baseline="30000" dirty="0"/>
              <a:t>10</a:t>
            </a:r>
            <a:r>
              <a:rPr lang="en-US" sz="1600" b="1" dirty="0"/>
              <a:t> For we must all appear before the judgment seat of Christ; that every one may receive the things</a:t>
            </a:r>
            <a:r>
              <a:rPr lang="en-US" sz="1600" b="1" i="1" dirty="0"/>
              <a:t> done</a:t>
            </a:r>
            <a:r>
              <a:rPr lang="en-US" sz="1600" b="1" dirty="0"/>
              <a:t> in</a:t>
            </a:r>
            <a:r>
              <a:rPr lang="en-US" sz="1600" b="1" i="1" dirty="0"/>
              <a:t> his</a:t>
            </a:r>
            <a:r>
              <a:rPr lang="en-US" sz="1600" b="1" dirty="0"/>
              <a:t> body, according to that he hath done, whether</a:t>
            </a:r>
            <a:r>
              <a:rPr lang="en-US" sz="1600" b="1" i="1" dirty="0"/>
              <a:t> it be</a:t>
            </a:r>
            <a:r>
              <a:rPr lang="en-US" sz="1600" b="1" dirty="0"/>
              <a:t> good or bad</a:t>
            </a:r>
          </a:p>
          <a:p>
            <a:pPr fontAlgn="auto">
              <a:spcBef>
                <a:spcPts val="0"/>
              </a:spcBef>
              <a:spcAft>
                <a:spcPts val="0"/>
              </a:spcAft>
              <a:defRPr/>
            </a:pPr>
            <a:endParaRPr lang="en-US" sz="1600" dirty="0"/>
          </a:p>
          <a:p>
            <a:pPr fontAlgn="auto">
              <a:spcBef>
                <a:spcPts val="0"/>
              </a:spcBef>
              <a:spcAft>
                <a:spcPts val="0"/>
              </a:spcAft>
              <a:defRPr/>
            </a:pPr>
            <a:endParaRPr lang="en-US" sz="1600" dirty="0"/>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642E84-7C99-4108-B6A4-A4BA139CC4C4}" type="slidenum">
              <a:rPr lang="en-US">
                <a:cs typeface="Arial" charset="0"/>
              </a:rPr>
              <a:pPr fontAlgn="base">
                <a:spcBef>
                  <a:spcPct val="0"/>
                </a:spcBef>
                <a:spcAft>
                  <a:spcPct val="0"/>
                </a:spcAft>
              </a:pPr>
              <a:t>39</a:t>
            </a:fld>
            <a:endParaRPr lang="en-US">
              <a:cs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Paul now gives the reader the big picture in 2 Corinthians 5:1-10 “For we know that if our earthly house of</a:t>
            </a:r>
            <a:r>
              <a:rPr lang="en-US" i="1" dirty="0"/>
              <a:t> this</a:t>
            </a:r>
            <a:r>
              <a:rPr lang="en-US" dirty="0"/>
              <a:t> tabernacle were dissolved, we have a building of God, an house not made with hands, eternal in the heavens.  For in this we groan, earnestly desiring to be clothed upon with our house which is from heaven:  If so be that being clothed we shall not be found naked.  For we that are in</a:t>
            </a:r>
            <a:r>
              <a:rPr lang="en-US" i="1" dirty="0"/>
              <a:t> this</a:t>
            </a:r>
            <a:r>
              <a:rPr lang="en-US" dirty="0"/>
              <a:t> tabernacle do groan, being burdened:  not for that we would be unclothed, but clothed upon, that mortality might be swallowed up of life.  Now he that hath wrought us for the selfsame thing</a:t>
            </a:r>
            <a:r>
              <a:rPr lang="en-US" i="1" dirty="0"/>
              <a:t> is</a:t>
            </a:r>
            <a:r>
              <a:rPr lang="en-US" dirty="0"/>
              <a:t> God, who also hath given unto us the earnest of the Spirit.  Therefore</a:t>
            </a:r>
            <a:r>
              <a:rPr lang="en-US" i="1" dirty="0"/>
              <a:t> we are</a:t>
            </a:r>
            <a:r>
              <a:rPr lang="en-US" dirty="0"/>
              <a:t> always confident, knowing that, whilst we are at home in the body, we are absent from the Lord:  (For we walk by faith, not by sight:) We are confident,</a:t>
            </a:r>
            <a:r>
              <a:rPr lang="en-US" i="1" dirty="0"/>
              <a:t> I say</a:t>
            </a:r>
            <a:r>
              <a:rPr lang="en-US" dirty="0"/>
              <a:t>, and willing rather to be absent from the body, and to be present with the Lord.  Wherefore we </a:t>
            </a:r>
            <a:r>
              <a:rPr lang="en-US" dirty="0" err="1"/>
              <a:t>labour</a:t>
            </a:r>
            <a:r>
              <a:rPr lang="en-US" dirty="0"/>
              <a:t>, that, whether present or absent, we may be accepted of him.  For we must all appear before the judgment seat of Christ; that every one may receive the things</a:t>
            </a:r>
            <a:r>
              <a:rPr lang="en-US" i="1" dirty="0"/>
              <a:t> done</a:t>
            </a:r>
            <a:r>
              <a:rPr lang="en-US" dirty="0"/>
              <a:t> in</a:t>
            </a:r>
            <a:r>
              <a:rPr lang="en-US" i="1" dirty="0"/>
              <a:t> his</a:t>
            </a:r>
            <a:r>
              <a:rPr lang="en-US" dirty="0"/>
              <a:t> body, according to that he hath done, whether</a:t>
            </a:r>
            <a:r>
              <a:rPr lang="en-US" i="1" dirty="0"/>
              <a:t> it be</a:t>
            </a:r>
            <a:r>
              <a:rPr lang="en-US" dirty="0"/>
              <a:t> good or bad.”  In the big picture, it is the eternal and not the now.  Because humans have such a dependence on vision, Paul admonishes to walk by faith and not by sight.  </a:t>
            </a:r>
          </a:p>
          <a:p>
            <a:r>
              <a:rPr lang="en-US" dirty="0"/>
              <a:t>A very young proofreader commented on this paragraph, "Just like Star Wars.”  Obi-wan Kenobi encouraged his young learner in the movie "Your eyes can deceive you.  Don't trust them.”  Christians must be aware that trusting their eyes with the temporal can be dangerous.  They must use an eternal prism or a lens of faith to walk by faith and not by sight.  Optometrists often use prism in lenses to move an image to an eye when the eyes cannot align together naturally.  The prism of eternity is thus a lens that allows the spiritually minded person to move the eternal into their view.</a:t>
            </a:r>
          </a:p>
          <a:p>
            <a:endParaRPr lang="en-US" dirty="0"/>
          </a:p>
        </p:txBody>
      </p:sp>
      <p:sp>
        <p:nvSpPr>
          <p:cNvPr id="4" name="Slide Number Placeholder 3"/>
          <p:cNvSpPr>
            <a:spLocks noGrp="1"/>
          </p:cNvSpPr>
          <p:nvPr>
            <p:ph type="sldNum" sz="quarter" idx="5"/>
          </p:nvPr>
        </p:nvSpPr>
        <p:spPr/>
        <p:txBody>
          <a:bodyPr/>
          <a:lstStyle/>
          <a:p>
            <a:pPr>
              <a:defRPr/>
            </a:pPr>
            <a:fld id="{2B1AB8B3-2CEC-496F-8CF6-0C0F342F93F2}" type="slidenum">
              <a:rPr lang="en-US" smtClean="0"/>
              <a:pPr>
                <a:defRPr/>
              </a:pPr>
              <a:t>40</a:t>
            </a:fld>
            <a:endParaRPr lang="en-US"/>
          </a:p>
        </p:txBody>
      </p:sp>
    </p:spTree>
    <p:extLst>
      <p:ext uri="{BB962C8B-B14F-4D97-AF65-F5344CB8AC3E}">
        <p14:creationId xmlns:p14="http://schemas.microsoft.com/office/powerpoint/2010/main" val="1164527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a:spcBef>
                <a:spcPct val="0"/>
              </a:spcBef>
            </a:pPr>
            <a:r>
              <a:rPr lang="en-US" sz="1600" b="1"/>
              <a:t>Some still grope at the idea of something more but are like brute beasts as Jude discusses.</a:t>
            </a:r>
          </a:p>
          <a:p>
            <a:pPr>
              <a:spcBef>
                <a:spcPct val="0"/>
              </a:spcBef>
            </a:pPr>
            <a:r>
              <a:rPr lang="en-US" sz="1600" b="1"/>
              <a:t>They cling to some guru or some organization.  </a:t>
            </a:r>
          </a:p>
          <a:p>
            <a:pPr>
              <a:spcBef>
                <a:spcPct val="0"/>
              </a:spcBef>
            </a:pPr>
            <a:r>
              <a:rPr lang="en-US" sz="1600" b="1"/>
              <a:t>Their sense of the eternal is minimal at best.  </a:t>
            </a:r>
          </a:p>
          <a:p>
            <a:pPr>
              <a:spcBef>
                <a:spcPct val="0"/>
              </a:spcBef>
            </a:pPr>
            <a:endParaRPr lang="en-US" sz="1600" b="1"/>
          </a:p>
          <a:p>
            <a:pPr>
              <a:spcBef>
                <a:spcPct val="0"/>
              </a:spcBef>
            </a:pPr>
            <a:r>
              <a:rPr lang="en-US" sz="1600" b="1"/>
              <a:t>When I see the convict come in for care with the handcuffs, waist chain, and ankle chains with four guards, this is a person who only understands by the brutal.  </a:t>
            </a:r>
          </a:p>
          <a:p>
            <a:pPr>
              <a:spcBef>
                <a:spcPct val="0"/>
              </a:spcBef>
            </a:pPr>
            <a:endParaRPr lang="en-US" sz="1600" b="1"/>
          </a:p>
          <a:p>
            <a:pPr>
              <a:spcBef>
                <a:spcPct val="0"/>
              </a:spcBef>
            </a:pPr>
            <a:r>
              <a:rPr lang="en-US" sz="1600" b="1"/>
              <a:t>Most of humanity never sinks this low, but often are still bound by the chains of sin.  </a:t>
            </a:r>
          </a:p>
          <a:p>
            <a:pPr>
              <a:spcBef>
                <a:spcPct val="0"/>
              </a:spcBef>
            </a:pPr>
            <a:endParaRPr lang="en-US" sz="1600" b="1"/>
          </a:p>
          <a:p>
            <a:pPr>
              <a:spcBef>
                <a:spcPct val="0"/>
              </a:spcBef>
            </a:pPr>
            <a:r>
              <a:rPr lang="en-US" sz="1600" b="1"/>
              <a:t>The carnally minded must be reminded that the ultimate absolute statistic is death or Christ return followed by judgment.</a:t>
            </a:r>
          </a:p>
          <a:p>
            <a:pPr>
              <a:spcBef>
                <a:spcPct val="0"/>
              </a:spcBef>
            </a:pPr>
            <a:endParaRPr lang="en-US" sz="1600" b="1"/>
          </a:p>
          <a:p>
            <a:pPr>
              <a:spcBef>
                <a:spcPct val="0"/>
              </a:spcBef>
            </a:pPr>
            <a:r>
              <a:rPr lang="en-US" sz="1600" b="1"/>
              <a:t>For the carnally minded person to change, they have to focus on the eternal and others rather than self – done thru word.       </a:t>
            </a:r>
          </a:p>
          <a:p>
            <a:pPr>
              <a:spcBef>
                <a:spcPct val="0"/>
              </a:spcBef>
            </a:pPr>
            <a:endParaRPr lang="en-US" sz="1600" b="1"/>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4F16EB-C6E3-4F3A-98EE-18BF813B8EC2}" type="slidenum">
              <a:rPr lang="en-US">
                <a:cs typeface="Arial" charset="0"/>
              </a:rPr>
              <a:pPr fontAlgn="base">
                <a:spcBef>
                  <a:spcPct val="0"/>
                </a:spcBef>
                <a:spcAft>
                  <a:spcPct val="0"/>
                </a:spcAft>
              </a:pPr>
              <a:t>41</a:t>
            </a:fld>
            <a:endParaRPr lang="en-US">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defTabSz="457200"/>
            <a:r>
              <a:rPr lang="en-US" sz="800"/>
              <a:t>JESUS Deserves our FOCUS: Not our Reward, Not our Earthly Ambitions, Not our Earthly Treasures.  JESUS is WORTHY – ONLY JESUS can show us how to to run the race the best. </a:t>
            </a:r>
          </a:p>
          <a:p>
            <a:pPr defTabSz="457200"/>
            <a:endParaRPr lang="en-US" sz="800"/>
          </a:p>
          <a:p>
            <a:pPr defTabSz="457200"/>
            <a:r>
              <a:rPr lang="en-US" sz="800"/>
              <a:t>Verse 3 Benefit: Prevents Weariness &amp;  Losing Heart</a:t>
            </a:r>
          </a:p>
          <a:p>
            <a:pPr defTabSz="457200"/>
            <a:endParaRPr lang="en-US"/>
          </a:p>
        </p:txBody>
      </p:sp>
      <p:sp>
        <p:nvSpPr>
          <p:cNvPr id="11469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7C563276-EF02-4187-BAA0-486A0B8C58FC}" type="slidenum">
              <a:rPr lang="en-US" sz="1200">
                <a:latin typeface="Calibri" pitchFamily="34" charset="0"/>
                <a:ea typeface="ＭＳ Ｐゴシック" pitchFamily="34" charset="-128"/>
              </a:rPr>
              <a:pPr algn="r" defTabSz="457200"/>
              <a:t>6</a:t>
            </a:fld>
            <a:endParaRPr lang="en-US" sz="1200">
              <a:latin typeface="Calibri" pitchFamily="34" charset="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a:t>Solomon in all his wisdom, fame, and wealth tried whatever his desire under the sun (horizontal relationship) – labor, wine, women, mirth, and song.  </a:t>
            </a:r>
          </a:p>
          <a:p>
            <a:pPr>
              <a:spcBef>
                <a:spcPct val="0"/>
              </a:spcBef>
            </a:pPr>
            <a:endParaRPr lang="en-US" sz="1600"/>
          </a:p>
          <a:p>
            <a:pPr>
              <a:spcBef>
                <a:spcPct val="0"/>
              </a:spcBef>
            </a:pPr>
            <a:r>
              <a:rPr lang="en-US" sz="1600"/>
              <a:t>Yet, in the end, he recognized that it was all vanity except for the vertical relationship with God.</a:t>
            </a:r>
          </a:p>
          <a:p>
            <a:pPr>
              <a:spcBef>
                <a:spcPct val="0"/>
              </a:spcBef>
            </a:pPr>
            <a:endParaRPr lang="en-US" sz="1600"/>
          </a:p>
          <a:p>
            <a:pPr>
              <a:spcBef>
                <a:spcPct val="0"/>
              </a:spcBef>
            </a:pPr>
            <a:r>
              <a:rPr lang="en-US" sz="1600"/>
              <a:t>Eccl 12:13-14 </a:t>
            </a:r>
            <a:r>
              <a:rPr lang="en-US" sz="1600" b="1" baseline="30000"/>
              <a:t>13</a:t>
            </a:r>
            <a:r>
              <a:rPr lang="en-US" sz="1600" b="1"/>
              <a:t> Let us hear the conclusion of the whole matter: Fear God, and keep his commandments: for this</a:t>
            </a:r>
            <a:r>
              <a:rPr lang="en-US" sz="1600" b="1" i="1"/>
              <a:t> is</a:t>
            </a:r>
            <a:r>
              <a:rPr lang="en-US" sz="1600" b="1"/>
              <a:t> the whole</a:t>
            </a:r>
            <a:r>
              <a:rPr lang="en-US" sz="1600" b="1" i="1"/>
              <a:t> duty</a:t>
            </a:r>
            <a:r>
              <a:rPr lang="en-US" sz="1600" b="1"/>
              <a:t> of man. </a:t>
            </a:r>
            <a:r>
              <a:rPr lang="en-US" sz="1600" b="1" baseline="30000"/>
              <a:t>14</a:t>
            </a:r>
            <a:r>
              <a:rPr lang="en-US" sz="1600" b="1"/>
              <a:t> For God shall bring every work into judgment, with every secret thing, whether</a:t>
            </a:r>
            <a:r>
              <a:rPr lang="en-US" sz="1600" b="1" i="1"/>
              <a:t> it be</a:t>
            </a:r>
            <a:r>
              <a:rPr lang="en-US" sz="1600" b="1"/>
              <a:t> good, or whether</a:t>
            </a:r>
            <a:r>
              <a:rPr lang="en-US" sz="1600" b="1" i="1"/>
              <a:t> it be</a:t>
            </a:r>
            <a:r>
              <a:rPr lang="en-US" sz="1600" b="1"/>
              <a:t> evil. </a:t>
            </a:r>
          </a:p>
          <a:p>
            <a:pPr>
              <a:spcBef>
                <a:spcPct val="0"/>
              </a:spcBef>
            </a:pPr>
            <a:endParaRPr lang="en-US" sz="1600"/>
          </a:p>
          <a:p>
            <a:pPr>
              <a:spcBef>
                <a:spcPct val="0"/>
              </a:spcBef>
            </a:pPr>
            <a:endParaRPr lang="en-US"/>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7A5F71-7CA6-49BF-ABBD-AB8670C4228B}" type="slidenum">
              <a:rPr lang="en-US">
                <a:cs typeface="Arial" charset="0"/>
              </a:rPr>
              <a:pPr fontAlgn="base">
                <a:spcBef>
                  <a:spcPct val="0"/>
                </a:spcBef>
                <a:spcAft>
                  <a:spcPct val="0"/>
                </a:spcAft>
              </a:pPr>
              <a:t>42</a:t>
            </a:fld>
            <a:endParaRPr lang="en-US">
              <a:cs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a:t>Wide path or narrow path</a:t>
            </a:r>
          </a:p>
          <a:p>
            <a:pPr>
              <a:spcBef>
                <a:spcPct val="0"/>
              </a:spcBef>
            </a:pPr>
            <a:r>
              <a:rPr lang="en-US" sz="1600"/>
              <a:t>Simple</a:t>
            </a:r>
          </a:p>
        </p:txBody>
      </p:sp>
      <p:sp>
        <p:nvSpPr>
          <p:cNvPr id="860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E6B875A-A88A-4A21-9E50-073801D9478A}" type="slidenum">
              <a:rPr lang="en-US">
                <a:cs typeface="Arial" charset="0"/>
              </a:rPr>
              <a:pPr fontAlgn="base">
                <a:spcBef>
                  <a:spcPct val="0"/>
                </a:spcBef>
                <a:spcAft>
                  <a:spcPct val="0"/>
                </a:spcAft>
              </a:pPr>
              <a:t>43</a:t>
            </a:fld>
            <a:endParaRPr lang="en-US">
              <a:cs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focus and attention can easily be distracted in the physical, as well as the spiritual.  In Luke 9:62, Jesus warns, “</a:t>
            </a:r>
            <a:r>
              <a:rPr lang="en-US" b="1" dirty="0"/>
              <a:t>No man, having put his hand to the plough, and looking back, is fit for the kingdom of God.</a:t>
            </a:r>
            <a:r>
              <a:rPr lang="en-US" dirty="0"/>
              <a:t>”  Peter illustrates this point well when he was called by Christ to walk out to Him on the water.  Peter’s focus on Christ was distracted by the storm.  Matthew 14:29-31 details, “And he said, Come. And when Peter was come down out of the ship, he walked on water, to go to Jesus.  But when he saw the wind boisterous, he was afraid; and beginning to sink, he cried, saying, Lord, save me.  And immediately Jesus stretched forth </a:t>
            </a:r>
            <a:r>
              <a:rPr lang="en-US" i="1" dirty="0"/>
              <a:t>his</a:t>
            </a:r>
            <a:r>
              <a:rPr lang="en-US" dirty="0"/>
              <a:t> hand, and caught him, and said unto him, O thou of little faith, wherefore didst thou doubt?”  Yes, it is easy to allow our focus to be turned from Jesus.</a:t>
            </a:r>
          </a:p>
          <a:p>
            <a:endParaRPr lang="en-US" dirty="0"/>
          </a:p>
        </p:txBody>
      </p:sp>
      <p:sp>
        <p:nvSpPr>
          <p:cNvPr id="4" name="Slide Number Placeholder 3"/>
          <p:cNvSpPr>
            <a:spLocks noGrp="1"/>
          </p:cNvSpPr>
          <p:nvPr>
            <p:ph type="sldNum" sz="quarter" idx="5"/>
          </p:nvPr>
        </p:nvSpPr>
        <p:spPr/>
        <p:txBody>
          <a:bodyPr/>
          <a:lstStyle/>
          <a:p>
            <a:pPr>
              <a:defRPr/>
            </a:pPr>
            <a:fld id="{2B1AB8B3-2CEC-496F-8CF6-0C0F342F93F2}" type="slidenum">
              <a:rPr lang="en-US" smtClean="0"/>
              <a:pPr>
                <a:defRPr/>
              </a:pPr>
              <a:t>44</a:t>
            </a:fld>
            <a:endParaRPr lang="en-US"/>
          </a:p>
        </p:txBody>
      </p:sp>
    </p:spTree>
    <p:extLst>
      <p:ext uri="{BB962C8B-B14F-4D97-AF65-F5344CB8AC3E}">
        <p14:creationId xmlns:p14="http://schemas.microsoft.com/office/powerpoint/2010/main" val="2189447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xfrm>
            <a:off x="381000" y="4343400"/>
            <a:ext cx="6172200" cy="4572000"/>
          </a:xfrm>
          <a:noFill/>
        </p:spPr>
        <p:txBody>
          <a:bodyPr wrap="square" numCol="1" anchor="t" anchorCtr="0" compatLnSpc="1">
            <a:prstTxWarp prst="textNoShape">
              <a:avLst/>
            </a:prstTxWarp>
            <a:normAutofit fontScale="92500" lnSpcReduction="20000"/>
          </a:bodyPr>
          <a:lstStyle/>
          <a:p>
            <a:pPr>
              <a:spcBef>
                <a:spcPct val="0"/>
              </a:spcBef>
            </a:pPr>
            <a:r>
              <a:rPr lang="en-US" sz="1600" dirty="0"/>
              <a:t>The spiritual minded person realizes their dependence upon God.  </a:t>
            </a:r>
          </a:p>
          <a:p>
            <a:pPr>
              <a:spcBef>
                <a:spcPct val="0"/>
              </a:spcBef>
            </a:pPr>
            <a:endParaRPr lang="en-US" sz="1600" dirty="0"/>
          </a:p>
          <a:p>
            <a:pPr>
              <a:spcBef>
                <a:spcPct val="0"/>
              </a:spcBef>
            </a:pPr>
            <a:r>
              <a:rPr lang="en-US" sz="1600" dirty="0"/>
              <a:t>Ultimately, they look to the eternal in all of life.  </a:t>
            </a:r>
          </a:p>
          <a:p>
            <a:pPr>
              <a:spcBef>
                <a:spcPct val="0"/>
              </a:spcBef>
            </a:pPr>
            <a:endParaRPr lang="en-US" sz="1600" dirty="0"/>
          </a:p>
          <a:p>
            <a:pPr>
              <a:spcBef>
                <a:spcPct val="0"/>
              </a:spcBef>
            </a:pPr>
            <a:r>
              <a:rPr lang="en-US" sz="1600" dirty="0"/>
              <a:t>They recognize God’s grace and favor.  </a:t>
            </a:r>
          </a:p>
          <a:p>
            <a:pPr>
              <a:spcBef>
                <a:spcPct val="0"/>
              </a:spcBef>
            </a:pPr>
            <a:endParaRPr lang="en-US" sz="1600" dirty="0"/>
          </a:p>
          <a:p>
            <a:pPr>
              <a:spcBef>
                <a:spcPct val="0"/>
              </a:spcBef>
            </a:pPr>
            <a:r>
              <a:rPr lang="en-US" sz="1600" dirty="0"/>
              <a:t>This does not mean they are not tempted by the lust of the flesh, the lust of the eyes, or the pride of life.  </a:t>
            </a:r>
          </a:p>
          <a:p>
            <a:pPr>
              <a:spcBef>
                <a:spcPct val="0"/>
              </a:spcBef>
            </a:pPr>
            <a:endParaRPr lang="en-US" sz="1600" dirty="0"/>
          </a:p>
          <a:p>
            <a:pPr>
              <a:spcBef>
                <a:spcPct val="0"/>
              </a:spcBef>
            </a:pPr>
            <a:r>
              <a:rPr lang="en-US" sz="1600" dirty="0"/>
              <a:t>Most spiritually minded folks that I know have been </a:t>
            </a:r>
            <a:r>
              <a:rPr lang="en-US" sz="1600" dirty="0" err="1"/>
              <a:t>quagmired</a:t>
            </a:r>
            <a:r>
              <a:rPr lang="en-US" sz="1600" dirty="0"/>
              <a:t> by these things at some point in their lives. </a:t>
            </a:r>
          </a:p>
          <a:p>
            <a:pPr>
              <a:spcBef>
                <a:spcPct val="0"/>
              </a:spcBef>
            </a:pPr>
            <a:endParaRPr lang="en-US" sz="1600" dirty="0"/>
          </a:p>
          <a:p>
            <a:pPr>
              <a:spcBef>
                <a:spcPct val="0"/>
              </a:spcBef>
            </a:pPr>
            <a:r>
              <a:rPr lang="en-US" sz="1600" dirty="0"/>
              <a:t> And, too often have been again ensnared by them.  </a:t>
            </a:r>
          </a:p>
          <a:p>
            <a:pPr>
              <a:spcBef>
                <a:spcPct val="0"/>
              </a:spcBef>
            </a:pPr>
            <a:endParaRPr lang="en-US" sz="1600" dirty="0"/>
          </a:p>
          <a:p>
            <a:pPr>
              <a:spcBef>
                <a:spcPct val="0"/>
              </a:spcBef>
            </a:pPr>
            <a:r>
              <a:rPr lang="en-US" sz="1600" dirty="0"/>
              <a:t>Most of us have been attracted to some flashy trinket or important care of this life.  </a:t>
            </a:r>
          </a:p>
          <a:p>
            <a:pPr>
              <a:spcBef>
                <a:spcPct val="0"/>
              </a:spcBef>
            </a:pPr>
            <a:endParaRPr lang="en-US" sz="1600" dirty="0"/>
          </a:p>
          <a:p>
            <a:pPr>
              <a:spcBef>
                <a:spcPct val="0"/>
              </a:spcBef>
            </a:pPr>
            <a:r>
              <a:rPr lang="en-US" sz="1600" dirty="0"/>
              <a:t>The spiritually minded understand that through Christ they have thrown off the cruelty of deceptive carnality.</a:t>
            </a:r>
          </a:p>
          <a:p>
            <a:pPr>
              <a:spcBef>
                <a:spcPct val="0"/>
              </a:spcBef>
            </a:pPr>
            <a:endParaRPr lang="en-US" sz="1600" dirty="0"/>
          </a:p>
          <a:p>
            <a:pPr>
              <a:spcBef>
                <a:spcPct val="0"/>
              </a:spcBef>
            </a:pPr>
            <a:r>
              <a:rPr lang="en-US" dirty="0"/>
              <a:t>Their focus is changed to caring for others, glorifying God, and on heaven as they focus on the Christ.  This requires putting off the corruption that is in the world through lust and putting on holiness as Children of the Light.  This results in values very different than the carnally minded, as such people have an eye of faith looking to the things not seen.  The spiritually minded person seeks the eternal.  The spiritually minded live this life by striving for purity, serving in humble unselfishness, and giving </a:t>
            </a:r>
            <a:r>
              <a:rPr lang="en-US" i="1" dirty="0"/>
              <a:t>agape</a:t>
            </a:r>
            <a:r>
              <a:rPr lang="en-US" dirty="0"/>
              <a:t> love.</a:t>
            </a:r>
            <a:endParaRPr lang="en-US" sz="1600" dirty="0"/>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E41FE7-5C90-4DB5-A85D-ECC6EDE9A093}" type="slidenum">
              <a:rPr lang="en-US">
                <a:cs typeface="Arial" charset="0"/>
              </a:rPr>
              <a:pPr fontAlgn="base">
                <a:spcBef>
                  <a:spcPct val="0"/>
                </a:spcBef>
                <a:spcAft>
                  <a:spcPct val="0"/>
                </a:spcAft>
              </a:pPr>
              <a:t>45</a:t>
            </a:fld>
            <a:endParaRPr lang="en-US">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a:t>The Eye of Faith Sees the Unseen</a:t>
            </a:r>
            <a:endParaRPr lang="en-US" sz="1600"/>
          </a:p>
          <a:p>
            <a:pPr>
              <a:spcBef>
                <a:spcPct val="0"/>
              </a:spcBef>
            </a:pPr>
            <a:r>
              <a:rPr lang="en-US" sz="1600" u="sng">
                <a:hlinkClick r:id="rId3"/>
              </a:rPr>
              <a:t>Pursuit of Holiness: Defocusses the </a:t>
            </a:r>
            <a:r>
              <a:rPr lang="en-US" sz="1600" b="1" u="sng">
                <a:hlinkClick r:id="rId3"/>
              </a:rPr>
              <a:t>Temporal</a:t>
            </a:r>
            <a:r>
              <a:rPr lang="en-US" sz="1600" u="sng">
                <a:hlinkClick r:id="rId3"/>
              </a:rPr>
              <a:t> to focus on the Et</a:t>
            </a:r>
            <a:r>
              <a:rPr lang="en-US" sz="1600" b="1" u="sng">
                <a:hlinkClick r:id="rId3"/>
              </a:rPr>
              <a:t>ernal</a:t>
            </a:r>
            <a:endParaRPr lang="en-US" sz="1600" b="1" u="sng"/>
          </a:p>
          <a:p>
            <a:pPr>
              <a:spcBef>
                <a:spcPct val="0"/>
              </a:spcBef>
            </a:pPr>
            <a:r>
              <a:rPr lang="en-US" sz="1600" b="1"/>
              <a:t>Abraham in Heb 11:10 For he looked for a city which hath foundations, whose builder and maker</a:t>
            </a:r>
            <a:r>
              <a:rPr lang="en-US" sz="1600" b="1" i="1"/>
              <a:t> is</a:t>
            </a:r>
            <a:r>
              <a:rPr lang="en-US" sz="1600" b="1"/>
              <a:t> God. </a:t>
            </a:r>
          </a:p>
          <a:p>
            <a:pPr>
              <a:spcBef>
                <a:spcPct val="0"/>
              </a:spcBef>
            </a:pPr>
            <a:r>
              <a:rPr lang="en-US" sz="1600" b="1"/>
              <a:t>Heroes of  faith Hebrews 11:16 But now they desire a better</a:t>
            </a:r>
            <a:r>
              <a:rPr lang="en-US" sz="1600" b="1" i="1"/>
              <a:t> country</a:t>
            </a:r>
            <a:r>
              <a:rPr lang="en-US" sz="1600" b="1"/>
              <a:t>, that is, an heavenly: wherefore God is not ashamed to be called their God: for he hath prepared for them a city</a:t>
            </a:r>
          </a:p>
          <a:p>
            <a:pPr>
              <a:spcBef>
                <a:spcPct val="0"/>
              </a:spcBef>
            </a:pPr>
            <a:endParaRPr lang="en-US" sz="1600" b="1"/>
          </a:p>
          <a:p>
            <a:pPr>
              <a:spcBef>
                <a:spcPct val="0"/>
              </a:spcBef>
            </a:pPr>
            <a:r>
              <a:rPr lang="en-US" sz="1600"/>
              <a:t>Blind or ignore to the glitter and bells and whitsles of sin</a:t>
            </a:r>
          </a:p>
          <a:p>
            <a:pPr>
              <a:spcBef>
                <a:spcPct val="0"/>
              </a:spcBef>
            </a:pPr>
            <a:r>
              <a:rPr lang="en-US" sz="1600"/>
              <a:t>Embrace the intentionally forgetful love of the Father</a:t>
            </a:r>
          </a:p>
          <a:p>
            <a:pPr>
              <a:spcBef>
                <a:spcPct val="0"/>
              </a:spcBef>
            </a:pPr>
            <a:endParaRPr lang="en-US"/>
          </a:p>
          <a:p>
            <a:pPr>
              <a:spcBef>
                <a:spcPct val="0"/>
              </a:spcBef>
            </a:pPr>
            <a:endParaRPr lang="en-US"/>
          </a:p>
        </p:txBody>
      </p:sp>
      <p:sp>
        <p:nvSpPr>
          <p:cNvPr id="901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D468BB-7D31-4AEB-9C38-6432F4693FA7}" type="slidenum">
              <a:rPr lang="en-US">
                <a:cs typeface="Arial" charset="0"/>
              </a:rPr>
              <a:pPr fontAlgn="base">
                <a:spcBef>
                  <a:spcPct val="0"/>
                </a:spcBef>
                <a:spcAft>
                  <a:spcPct val="0"/>
                </a:spcAft>
              </a:pPr>
              <a:t>46</a:t>
            </a:fld>
            <a:endParaRPr lang="en-US">
              <a:cs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a:t>The Eye of Faith Sees the Unseen</a:t>
            </a:r>
            <a:endParaRPr lang="en-US" sz="1600"/>
          </a:p>
          <a:p>
            <a:pPr>
              <a:spcBef>
                <a:spcPct val="0"/>
              </a:spcBef>
            </a:pPr>
            <a:r>
              <a:rPr lang="en-US" sz="1600" u="sng">
                <a:hlinkClick r:id="rId3"/>
              </a:rPr>
              <a:t>Pursuit of Holiness: Defocusses the </a:t>
            </a:r>
            <a:r>
              <a:rPr lang="en-US" sz="1600" b="1" u="sng">
                <a:hlinkClick r:id="rId3"/>
              </a:rPr>
              <a:t>Temporal</a:t>
            </a:r>
            <a:r>
              <a:rPr lang="en-US" sz="1600" u="sng">
                <a:hlinkClick r:id="rId3"/>
              </a:rPr>
              <a:t> to focus on the Et</a:t>
            </a:r>
            <a:r>
              <a:rPr lang="en-US" sz="1600" b="1" u="sng">
                <a:hlinkClick r:id="rId3"/>
              </a:rPr>
              <a:t>ernal</a:t>
            </a:r>
            <a:endParaRPr lang="en-US" sz="1600" b="1" u="sng"/>
          </a:p>
          <a:p>
            <a:pPr>
              <a:spcBef>
                <a:spcPct val="0"/>
              </a:spcBef>
            </a:pPr>
            <a:r>
              <a:rPr lang="en-US" sz="1600" b="1" u="sng"/>
              <a:t>Focuses on Christ</a:t>
            </a:r>
          </a:p>
          <a:p>
            <a:pPr>
              <a:spcBef>
                <a:spcPct val="0"/>
              </a:spcBef>
            </a:pPr>
            <a:r>
              <a:rPr lang="en-US" sz="1600" b="1"/>
              <a:t>Wherefore seeing we also are compassed about with so great a cloud of witnesses, let us lay aside every weight, and the sin which doth so easily beset</a:t>
            </a:r>
            <a:r>
              <a:rPr lang="en-US" sz="1600" b="1" i="1"/>
              <a:t> us</a:t>
            </a:r>
            <a:r>
              <a:rPr lang="en-US" sz="1600" b="1"/>
              <a:t>, and let us run with patience the race that is set before us, </a:t>
            </a:r>
            <a:r>
              <a:rPr lang="en-US" sz="1600" b="1" baseline="30000"/>
              <a:t>2</a:t>
            </a:r>
            <a:r>
              <a:rPr lang="en-US" sz="1600" b="1"/>
              <a:t> Looking unto Jesus the author﻿﻿ and finisher of</a:t>
            </a:r>
            <a:r>
              <a:rPr lang="en-US" sz="1600" b="1" i="1"/>
              <a:t> our</a:t>
            </a:r>
            <a:r>
              <a:rPr lang="en-US" sz="1600" b="1"/>
              <a:t> faith; who for the joy that was set before him endured the cross, despising the shame, and is set down at the right hand of the throne of God. </a:t>
            </a:r>
          </a:p>
          <a:p>
            <a:pPr>
              <a:spcBef>
                <a:spcPct val="0"/>
              </a:spcBef>
            </a:pPr>
            <a:endParaRPr lang="en-US" b="1" u="sng"/>
          </a:p>
        </p:txBody>
      </p:sp>
      <p:sp>
        <p:nvSpPr>
          <p:cNvPr id="921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2C0F19B-E92C-40CA-A021-553A17BF6467}" type="slidenum">
              <a:rPr lang="en-US">
                <a:cs typeface="Arial" charset="0"/>
              </a:rPr>
              <a:pPr fontAlgn="base">
                <a:spcBef>
                  <a:spcPct val="0"/>
                </a:spcBef>
                <a:spcAft>
                  <a:spcPct val="0"/>
                </a:spcAft>
              </a:pPr>
              <a:t>47</a:t>
            </a:fld>
            <a:endParaRPr lang="en-US">
              <a:cs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xfrm>
            <a:off x="228600" y="4343400"/>
            <a:ext cx="6400800" cy="4419600"/>
          </a:xfrm>
          <a:noFill/>
        </p:spPr>
        <p:txBody>
          <a:bodyPr wrap="square" numCol="1" anchor="t" anchorCtr="0" compatLnSpc="1">
            <a:prstTxWarp prst="textNoShape">
              <a:avLst/>
            </a:prstTxWarp>
          </a:bodyPr>
          <a:lstStyle/>
          <a:p>
            <a:pPr>
              <a:spcBef>
                <a:spcPct val="0"/>
              </a:spcBef>
            </a:pPr>
            <a:r>
              <a:rPr lang="en-US" sz="1600"/>
              <a:t>In a way that the carnally minded person cannot understand, the spiritually minded find happiness and peace (David) in the hope of the eternal. </a:t>
            </a:r>
          </a:p>
          <a:p>
            <a:pPr>
              <a:spcBef>
                <a:spcPct val="0"/>
              </a:spcBef>
            </a:pPr>
            <a:endParaRPr lang="en-US" sz="1600"/>
          </a:p>
          <a:p>
            <a:pPr>
              <a:spcBef>
                <a:spcPct val="0"/>
              </a:spcBef>
            </a:pPr>
            <a:r>
              <a:rPr lang="en-US" sz="1600"/>
              <a:t>Nothing else is satisfactory to the spiritually minded person.  </a:t>
            </a:r>
          </a:p>
          <a:p>
            <a:pPr>
              <a:spcBef>
                <a:spcPct val="0"/>
              </a:spcBef>
            </a:pPr>
            <a:endParaRPr lang="en-US" sz="1600"/>
          </a:p>
          <a:p>
            <a:pPr>
              <a:spcBef>
                <a:spcPct val="0"/>
              </a:spcBef>
            </a:pPr>
            <a:r>
              <a:rPr lang="en-US" sz="1600"/>
              <a:t>Politicians lie and fail.  Economics rise and collapse.  Leaders come and go.  </a:t>
            </a:r>
          </a:p>
          <a:p>
            <a:pPr>
              <a:spcBef>
                <a:spcPct val="0"/>
              </a:spcBef>
            </a:pPr>
            <a:endParaRPr lang="en-US" sz="1600"/>
          </a:p>
          <a:p>
            <a:pPr>
              <a:spcBef>
                <a:spcPct val="0"/>
              </a:spcBef>
            </a:pPr>
            <a:r>
              <a:rPr lang="en-US" sz="1600"/>
              <a:t>To the carnal mind, this is silliness or foolishness.   </a:t>
            </a:r>
          </a:p>
          <a:p>
            <a:pPr>
              <a:spcBef>
                <a:spcPct val="0"/>
              </a:spcBef>
            </a:pPr>
            <a:r>
              <a:rPr lang="en-US" sz="1600"/>
              <a:t>To the enlightened and educated carnal mind, the spiritually minded person of faith is creating deity in their mind.  </a:t>
            </a:r>
          </a:p>
          <a:p>
            <a:pPr>
              <a:spcBef>
                <a:spcPct val="0"/>
              </a:spcBef>
            </a:pPr>
            <a:endParaRPr lang="en-US" sz="1600"/>
          </a:p>
          <a:p>
            <a:pPr>
              <a:spcBef>
                <a:spcPct val="0"/>
              </a:spcBef>
            </a:pPr>
            <a:r>
              <a:rPr lang="en-US" sz="1600"/>
              <a:t>However, for the spiritual person, faith is the substance of things hoped for and the evidence of things not seen.  Heb 11:1  </a:t>
            </a:r>
          </a:p>
          <a:p>
            <a:pPr>
              <a:spcBef>
                <a:spcPct val="0"/>
              </a:spcBef>
            </a:pPr>
            <a:endParaRPr lang="en-US" sz="1600"/>
          </a:p>
          <a:p>
            <a:pPr>
              <a:spcBef>
                <a:spcPct val="0"/>
              </a:spcBef>
            </a:pPr>
            <a:r>
              <a:rPr lang="en-US" sz="1600"/>
              <a:t>Renew in mind by inputting God’s word.  Glorifying His name is the spiritually minded person’s focus.  It is not about me or you – it is about God.</a:t>
            </a:r>
          </a:p>
          <a:p>
            <a:pPr>
              <a:spcBef>
                <a:spcPct val="0"/>
              </a:spcBef>
            </a:pPr>
            <a:endParaRPr lang="en-US" sz="1600"/>
          </a:p>
          <a:p>
            <a:pPr>
              <a:spcBef>
                <a:spcPct val="0"/>
              </a:spcBef>
            </a:pPr>
            <a:endParaRPr lang="en-US" sz="1600"/>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23C50C7-7774-4C75-B0B4-18A857EB2BBC}" type="slidenum">
              <a:rPr lang="en-US">
                <a:cs typeface="Arial" charset="0"/>
              </a:rPr>
              <a:pPr fontAlgn="base">
                <a:spcBef>
                  <a:spcPct val="0"/>
                </a:spcBef>
                <a:spcAft>
                  <a:spcPct val="0"/>
                </a:spcAft>
              </a:pPr>
              <a:t>48</a:t>
            </a:fld>
            <a:endParaRPr lang="en-US">
              <a:cs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fontAlgn="auto">
              <a:spcBef>
                <a:spcPts val="0"/>
              </a:spcBef>
              <a:spcAft>
                <a:spcPts val="0"/>
              </a:spcAft>
              <a:defRPr/>
            </a:pPr>
            <a:endParaRPr lang="en-US" sz="1600" dirty="0"/>
          </a:p>
          <a:p>
            <a:pPr fontAlgn="auto">
              <a:spcBef>
                <a:spcPts val="0"/>
              </a:spcBef>
              <a:spcAft>
                <a:spcPts val="0"/>
              </a:spcAft>
              <a:defRPr/>
            </a:pPr>
            <a:r>
              <a:rPr lang="en-US" sz="1600" dirty="0"/>
              <a:t>The spiritually minded person makes serving and glorifying God the center of their lives.  </a:t>
            </a:r>
          </a:p>
          <a:p>
            <a:pPr fontAlgn="auto">
              <a:spcBef>
                <a:spcPts val="0"/>
              </a:spcBef>
              <a:spcAft>
                <a:spcPts val="0"/>
              </a:spcAft>
              <a:defRPr/>
            </a:pPr>
            <a:endParaRPr lang="en-US" sz="1600" dirty="0"/>
          </a:p>
          <a:p>
            <a:pPr fontAlgn="auto">
              <a:spcBef>
                <a:spcPts val="0"/>
              </a:spcBef>
              <a:spcAft>
                <a:spcPts val="0"/>
              </a:spcAft>
              <a:defRPr/>
            </a:pPr>
            <a:r>
              <a:rPr lang="en-US" sz="1600" dirty="0"/>
              <a:t>The mindset is not that Christ is their first priority or the biggest piece of the pie of life, but rather that He encompasses all of life.  </a:t>
            </a:r>
          </a:p>
          <a:p>
            <a:pPr fontAlgn="auto">
              <a:spcBef>
                <a:spcPts val="0"/>
              </a:spcBef>
              <a:spcAft>
                <a:spcPts val="0"/>
              </a:spcAft>
              <a:defRPr/>
            </a:pPr>
            <a:r>
              <a:rPr lang="en-US" sz="1600" dirty="0"/>
              <a:t>He is the center cog on which all else moves and exists.  </a:t>
            </a:r>
          </a:p>
          <a:p>
            <a:pPr fontAlgn="auto">
              <a:spcBef>
                <a:spcPts val="0"/>
              </a:spcBef>
              <a:spcAft>
                <a:spcPts val="0"/>
              </a:spcAft>
              <a:defRPr/>
            </a:pPr>
            <a:endParaRPr lang="en-US" sz="1600" dirty="0"/>
          </a:p>
          <a:p>
            <a:pPr fontAlgn="auto">
              <a:spcBef>
                <a:spcPts val="0"/>
              </a:spcBef>
              <a:spcAft>
                <a:spcPts val="0"/>
              </a:spcAft>
              <a:defRPr/>
            </a:pPr>
            <a:r>
              <a:rPr lang="en-US" sz="1600" dirty="0"/>
              <a:t>It is not I who live, but Christ who lives in me.  It is not about me or self. </a:t>
            </a:r>
          </a:p>
          <a:p>
            <a:pPr fontAlgn="auto">
              <a:spcBef>
                <a:spcPts val="0"/>
              </a:spcBef>
              <a:spcAft>
                <a:spcPts val="0"/>
              </a:spcAft>
              <a:defRPr/>
            </a:pPr>
            <a:r>
              <a:rPr lang="en-US" sz="1600" dirty="0"/>
              <a:t> I have given up my rights that I may serve Jehovah.  This is contrary to a self and rights driven culture.  </a:t>
            </a:r>
          </a:p>
          <a:p>
            <a:pPr fontAlgn="auto">
              <a:spcBef>
                <a:spcPts val="0"/>
              </a:spcBef>
              <a:spcAft>
                <a:spcPts val="0"/>
              </a:spcAft>
              <a:defRPr/>
            </a:pPr>
            <a:endParaRPr lang="en-US" sz="1600" dirty="0"/>
          </a:p>
          <a:p>
            <a:pPr fontAlgn="auto">
              <a:spcBef>
                <a:spcPts val="0"/>
              </a:spcBef>
              <a:spcAft>
                <a:spcPts val="0"/>
              </a:spcAft>
              <a:defRPr/>
            </a:pPr>
            <a:r>
              <a:rPr lang="en-US" sz="1600" b="1" dirty="0"/>
              <a:t>This is the progression or transformation of the selfless and spiritually minded person, at war with the flesh toward holiness.</a:t>
            </a:r>
          </a:p>
          <a:p>
            <a:pPr fontAlgn="auto">
              <a:spcBef>
                <a:spcPts val="0"/>
              </a:spcBef>
              <a:spcAft>
                <a:spcPts val="0"/>
              </a:spcAft>
              <a:defRPr/>
            </a:pPr>
            <a:endParaRPr lang="en-US" sz="1600" dirty="0"/>
          </a:p>
          <a:p>
            <a:pPr fontAlgn="auto">
              <a:spcBef>
                <a:spcPts val="0"/>
              </a:spcBef>
              <a:spcAft>
                <a:spcPts val="0"/>
              </a:spcAft>
              <a:defRPr/>
            </a:pPr>
            <a:endParaRPr lang="en-US" dirty="0"/>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5FDA5D-97D2-4547-AFC3-5997FE281885}" type="slidenum">
              <a:rPr lang="en-US">
                <a:cs typeface="Arial" charset="0"/>
              </a:rPr>
              <a:pPr fontAlgn="base">
                <a:spcBef>
                  <a:spcPct val="0"/>
                </a:spcBef>
                <a:spcAft>
                  <a:spcPct val="0"/>
                </a:spcAft>
              </a:pPr>
              <a:t>49</a:t>
            </a:fld>
            <a:endParaRPr lang="en-US">
              <a:cs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a:t>DIVINE NATURE:  According as his divine power hath given unto us all things that</a:t>
            </a:r>
            <a:r>
              <a:rPr lang="en-US" sz="1600" b="1" i="1"/>
              <a:t> pertain</a:t>
            </a:r>
            <a:r>
              <a:rPr lang="en-US" sz="1600" b="1"/>
              <a:t> unto life and godliness, through the knowledge of him that hath called us to﻿ glory and virtue: </a:t>
            </a:r>
            <a:r>
              <a:rPr lang="en-US" sz="1600" b="1" baseline="30000"/>
              <a:t>4</a:t>
            </a:r>
            <a:r>
              <a:rPr lang="en-US" sz="1600" b="1"/>
              <a:t> Whereby are given unto us exceeding great and precious promises: that by these ye might be partakers of the divine nature, having escaped the corruption that is in the world through lust</a:t>
            </a:r>
          </a:p>
          <a:p>
            <a:pPr>
              <a:spcBef>
                <a:spcPct val="0"/>
              </a:spcBef>
            </a:pPr>
            <a:endParaRPr lang="en-US" sz="1600" b="1"/>
          </a:p>
          <a:p>
            <a:pPr>
              <a:spcBef>
                <a:spcPct val="0"/>
              </a:spcBef>
            </a:pPr>
            <a:endParaRPr lang="en-US" sz="1600"/>
          </a:p>
          <a:p>
            <a:pPr>
              <a:spcBef>
                <a:spcPct val="0"/>
              </a:spcBef>
            </a:pPr>
            <a:r>
              <a:rPr lang="en-US" sz="1600"/>
              <a:t>This is the progression or transformation of the selfless and spiritually minded person, at war with the flesh toward holiness.</a:t>
            </a:r>
          </a:p>
          <a:p>
            <a:pPr>
              <a:spcBef>
                <a:spcPct val="0"/>
              </a:spcBef>
            </a:pPr>
            <a:endParaRPr lang="en-US"/>
          </a:p>
        </p:txBody>
      </p:sp>
      <p:sp>
        <p:nvSpPr>
          <p:cNvPr id="983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EA7E06-F2C4-4FD9-8D18-88703577DEE8}" type="slidenum">
              <a:rPr lang="en-US">
                <a:cs typeface="Arial" charset="0"/>
              </a:rPr>
              <a:pPr fontAlgn="base">
                <a:spcBef>
                  <a:spcPct val="0"/>
                </a:spcBef>
                <a:spcAft>
                  <a:spcPct val="0"/>
                </a:spcAft>
              </a:pPr>
              <a:t>50</a:t>
            </a:fld>
            <a:endParaRPr lang="en-US">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a:t>As Pursuit or Transformation to Holiness: As obedient children, not fashioning yourselves according to the former lusts in your ignorance: </a:t>
            </a:r>
            <a:r>
              <a:rPr lang="en-US" b="1" baseline="30000"/>
              <a:t>15</a:t>
            </a:r>
            <a:r>
              <a:rPr lang="en-US" b="1"/>
              <a:t> But as he which hath called you is holy, so be ye holy in all manner of conversation; </a:t>
            </a:r>
            <a:r>
              <a:rPr lang="en-US" b="1" baseline="30000"/>
              <a:t>16</a:t>
            </a:r>
            <a:r>
              <a:rPr lang="en-US" b="1"/>
              <a:t> Because it is written, Be ye holy; for I am holy</a:t>
            </a:r>
          </a:p>
          <a:p>
            <a:pPr>
              <a:spcBef>
                <a:spcPct val="0"/>
              </a:spcBef>
            </a:pPr>
            <a:endParaRPr lang="en-US"/>
          </a:p>
          <a:p>
            <a:pPr>
              <a:spcBef>
                <a:spcPct val="0"/>
              </a:spcBef>
            </a:pPr>
            <a:endParaRPr lang="en-US"/>
          </a:p>
          <a:p>
            <a:pPr>
              <a:spcBef>
                <a:spcPct val="0"/>
              </a:spcBef>
            </a:pPr>
            <a:r>
              <a:rPr lang="en-US"/>
              <a:t>This is the progression or transformation of the eternally minded person, at war with the flesh toward holiness.</a:t>
            </a:r>
          </a:p>
          <a:p>
            <a:pPr>
              <a:spcBef>
                <a:spcPct val="0"/>
              </a:spcBef>
            </a:pPr>
            <a:endParaRPr lang="en-US" b="1"/>
          </a:p>
          <a:p>
            <a:pPr>
              <a:spcBef>
                <a:spcPct val="0"/>
              </a:spcBef>
            </a:pPr>
            <a:r>
              <a:rPr lang="en-US"/>
              <a:t>Transformation Rom 12:1-2</a:t>
            </a:r>
          </a:p>
          <a:p>
            <a:pPr>
              <a:spcBef>
                <a:spcPct val="0"/>
              </a:spcBef>
            </a:pPr>
            <a:r>
              <a:rPr lang="en-US"/>
              <a:t>Holinesss 1 Thes 4:7</a:t>
            </a:r>
          </a:p>
          <a:p>
            <a:pPr>
              <a:spcBef>
                <a:spcPct val="0"/>
              </a:spcBef>
            </a:pPr>
            <a:r>
              <a:rPr lang="en-US"/>
              <a:t>Divine Nature 1 Peter 1:14-15</a:t>
            </a:r>
          </a:p>
        </p:txBody>
      </p:sp>
      <p:sp>
        <p:nvSpPr>
          <p:cNvPr id="1003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29B036-AD3F-4B63-A0DA-2CA94496D0CF}" type="slidenum">
              <a:rPr lang="en-US">
                <a:cs typeface="Arial" charset="0"/>
              </a:rPr>
              <a:pPr fontAlgn="base">
                <a:spcBef>
                  <a:spcPct val="0"/>
                </a:spcBef>
                <a:spcAft>
                  <a:spcPct val="0"/>
                </a:spcAft>
              </a:pPr>
              <a:t>51</a:t>
            </a:fld>
            <a:endParaRPr lang="en-US">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1981200" y="228600"/>
            <a:ext cx="2540000" cy="1905000"/>
          </a:xfrm>
          <a:noFill/>
          <a:ln>
            <a:solidFill>
              <a:srgbClr val="000000"/>
            </a:solidFill>
            <a:miter lim="800000"/>
            <a:headEnd/>
            <a:tailEnd/>
          </a:ln>
        </p:spPr>
      </p:sp>
      <p:sp>
        <p:nvSpPr>
          <p:cNvPr id="116739" name="Notes Placeholder 2"/>
          <p:cNvSpPr>
            <a:spLocks noGrp="1"/>
          </p:cNvSpPr>
          <p:nvPr>
            <p:ph type="body" idx="1"/>
          </p:nvPr>
        </p:nvSpPr>
        <p:spPr bwMode="auto">
          <a:xfrm>
            <a:off x="304800" y="2133600"/>
            <a:ext cx="6551613" cy="6858000"/>
          </a:xfrm>
          <a:noFill/>
        </p:spPr>
        <p:txBody>
          <a:bodyPr wrap="square" numCol="1" anchor="t" anchorCtr="0" compatLnSpc="1">
            <a:prstTxWarp prst="textNoShape">
              <a:avLst/>
            </a:prstTxWarp>
          </a:bodyPr>
          <a:lstStyle/>
          <a:p>
            <a:pPr defTabSz="457200">
              <a:lnSpc>
                <a:spcPct val="80000"/>
              </a:lnSpc>
              <a:spcBef>
                <a:spcPct val="0"/>
              </a:spcBef>
            </a:pPr>
            <a:r>
              <a:rPr lang="en-US" sz="900"/>
              <a:t>STATURE:  See Hebrews 2:10 – Jesus is the very first, the leader, the captain, the inventor of our Christian FAITH.</a:t>
            </a:r>
          </a:p>
          <a:p>
            <a:pPr defTabSz="457200">
              <a:lnSpc>
                <a:spcPct val="80000"/>
              </a:lnSpc>
              <a:spcBef>
                <a:spcPct val="0"/>
              </a:spcBef>
            </a:pPr>
            <a:r>
              <a:rPr lang="en-US" sz="900"/>
              <a:t>He Is Our Hero</a:t>
            </a:r>
          </a:p>
          <a:p>
            <a:pPr defTabSz="457200">
              <a:lnSpc>
                <a:spcPct val="80000"/>
              </a:lnSpc>
              <a:spcBef>
                <a:spcPct val="0"/>
              </a:spcBef>
            </a:pPr>
            <a:r>
              <a:rPr lang="en-US" sz="900"/>
              <a:t>His Spiritual Fitness</a:t>
            </a:r>
          </a:p>
          <a:p>
            <a:pPr defTabSz="457200">
              <a:lnSpc>
                <a:spcPct val="80000"/>
              </a:lnSpc>
              <a:spcBef>
                <a:spcPct val="0"/>
              </a:spcBef>
            </a:pPr>
            <a:r>
              <a:rPr lang="en-US" sz="900"/>
              <a:t>Moral Strength, Heavenly Wisdom, Love For God</a:t>
            </a:r>
          </a:p>
          <a:p>
            <a:pPr defTabSz="457200">
              <a:lnSpc>
                <a:spcPct val="80000"/>
              </a:lnSpc>
              <a:spcBef>
                <a:spcPct val="0"/>
              </a:spcBef>
            </a:pPr>
            <a:r>
              <a:rPr lang="en-US" sz="900"/>
              <a:t>The Excellence of His Character </a:t>
            </a:r>
          </a:p>
          <a:p>
            <a:pPr defTabSz="457200">
              <a:lnSpc>
                <a:spcPct val="80000"/>
              </a:lnSpc>
              <a:spcBef>
                <a:spcPct val="0"/>
              </a:spcBef>
            </a:pPr>
            <a:r>
              <a:rPr lang="en-US" sz="900"/>
              <a:t>FOCUSING ON JESUS: Shows Me What Excellence looks like in vivid detail and Excites Me About Running As Well As He Ran.  It helps me be an excellent Christian – which leads to being a great dad, a great husband, a great employee, a great friend – I don’t have to focus on every individual role I will ever fill in life.  I have to focus on JESUS, and as I imitate Him, the way I run my race in every area of life will improve.</a:t>
            </a:r>
          </a:p>
          <a:p>
            <a:pPr defTabSz="457200">
              <a:lnSpc>
                <a:spcPct val="80000"/>
              </a:lnSpc>
              <a:spcBef>
                <a:spcPct val="0"/>
              </a:spcBef>
            </a:pPr>
            <a:endParaRPr lang="en-US" sz="900"/>
          </a:p>
          <a:p>
            <a:pPr defTabSz="457200">
              <a:lnSpc>
                <a:spcPct val="80000"/>
              </a:lnSpc>
              <a:spcBef>
                <a:spcPct val="0"/>
              </a:spcBef>
            </a:pPr>
            <a:r>
              <a:rPr lang="en-US" sz="900"/>
              <a:t>FAITH: </a:t>
            </a:r>
          </a:p>
          <a:p>
            <a:pPr defTabSz="457200">
              <a:lnSpc>
                <a:spcPct val="80000"/>
              </a:lnSpc>
              <a:spcBef>
                <a:spcPct val="0"/>
              </a:spcBef>
            </a:pPr>
            <a:r>
              <a:rPr lang="en-US" sz="900"/>
              <a:t>He Put God’s Will First In Everything – FULLY Trusted In God’s Plan.</a:t>
            </a:r>
          </a:p>
          <a:p>
            <a:pPr defTabSz="457200">
              <a:lnSpc>
                <a:spcPct val="80000"/>
              </a:lnSpc>
              <a:spcBef>
                <a:spcPct val="0"/>
              </a:spcBef>
            </a:pPr>
            <a:r>
              <a:rPr lang="en-US" sz="900"/>
              <a:t>Is God’s Will The Over-riding Ultimate Decision Making Factor In Every Area Of My Life?</a:t>
            </a:r>
          </a:p>
          <a:p>
            <a:pPr defTabSz="457200">
              <a:lnSpc>
                <a:spcPct val="80000"/>
              </a:lnSpc>
              <a:spcBef>
                <a:spcPct val="0"/>
              </a:spcBef>
            </a:pPr>
            <a:r>
              <a:rPr lang="en-US" sz="900"/>
              <a:t>FOCUSING ON JESUS: Helps me keep God’s will as priority number one, and demonstrates how reliable God is so that I can rest easy knowing I am doing the right thing.</a:t>
            </a:r>
          </a:p>
          <a:p>
            <a:pPr defTabSz="457200">
              <a:lnSpc>
                <a:spcPct val="80000"/>
              </a:lnSpc>
              <a:spcBef>
                <a:spcPct val="0"/>
              </a:spcBef>
            </a:pPr>
            <a:endParaRPr lang="en-US" sz="900"/>
          </a:p>
          <a:p>
            <a:pPr defTabSz="457200">
              <a:lnSpc>
                <a:spcPct val="80000"/>
              </a:lnSpc>
              <a:spcBef>
                <a:spcPct val="0"/>
              </a:spcBef>
            </a:pPr>
            <a:r>
              <a:rPr lang="en-US" sz="900"/>
              <a:t>PERSPECTIVE:</a:t>
            </a:r>
          </a:p>
          <a:p>
            <a:pPr defTabSz="457200">
              <a:lnSpc>
                <a:spcPct val="80000"/>
              </a:lnSpc>
              <a:spcBef>
                <a:spcPct val="0"/>
              </a:spcBef>
            </a:pPr>
            <a:r>
              <a:rPr lang="en-US" sz="900"/>
              <a:t>Joy Set Before Him</a:t>
            </a:r>
          </a:p>
          <a:p>
            <a:pPr defTabSz="457200">
              <a:lnSpc>
                <a:spcPct val="80000"/>
              </a:lnSpc>
              <a:spcBef>
                <a:spcPct val="0"/>
              </a:spcBef>
            </a:pPr>
            <a:r>
              <a:rPr lang="en-US" sz="900"/>
              <a:t>Jesus knew to put long term benefits before instant gratification.</a:t>
            </a:r>
          </a:p>
          <a:p>
            <a:pPr defTabSz="457200">
              <a:lnSpc>
                <a:spcPct val="80000"/>
              </a:lnSpc>
              <a:spcBef>
                <a:spcPct val="0"/>
              </a:spcBef>
            </a:pPr>
            <a:r>
              <a:rPr lang="en-US" sz="900"/>
              <a:t>Jesus knew how to enjoy life’s simple pleasures without laying up His treasure here on earth. </a:t>
            </a:r>
          </a:p>
          <a:p>
            <a:pPr defTabSz="457200">
              <a:lnSpc>
                <a:spcPct val="80000"/>
              </a:lnSpc>
              <a:spcBef>
                <a:spcPct val="0"/>
              </a:spcBef>
            </a:pPr>
            <a:r>
              <a:rPr lang="en-US" sz="900"/>
              <a:t>(earnestly desired to share Passover with them)</a:t>
            </a:r>
          </a:p>
          <a:p>
            <a:pPr defTabSz="457200">
              <a:lnSpc>
                <a:spcPct val="80000"/>
              </a:lnSpc>
              <a:spcBef>
                <a:spcPct val="0"/>
              </a:spcBef>
            </a:pPr>
            <a:r>
              <a:rPr lang="en-US" sz="900"/>
              <a:t>FOCUSING ON JESUS: Helps me have confidence in the Joys that await me.  </a:t>
            </a:r>
          </a:p>
          <a:p>
            <a:pPr defTabSz="457200">
              <a:lnSpc>
                <a:spcPct val="80000"/>
              </a:lnSpc>
              <a:spcBef>
                <a:spcPct val="0"/>
              </a:spcBef>
            </a:pPr>
            <a:endParaRPr lang="en-US" sz="900"/>
          </a:p>
          <a:p>
            <a:pPr defTabSz="457200">
              <a:lnSpc>
                <a:spcPct val="80000"/>
              </a:lnSpc>
              <a:spcBef>
                <a:spcPct val="0"/>
              </a:spcBef>
            </a:pPr>
            <a:r>
              <a:rPr lang="en-US" sz="900"/>
              <a:t>PERSEVERANCE:</a:t>
            </a:r>
          </a:p>
          <a:p>
            <a:pPr defTabSz="457200">
              <a:lnSpc>
                <a:spcPct val="80000"/>
              </a:lnSpc>
              <a:spcBef>
                <a:spcPct val="0"/>
              </a:spcBef>
            </a:pPr>
            <a:r>
              <a:rPr lang="en-US" sz="900"/>
              <a:t>I Must Persevere when life gets tough (and yes there will be days like that)</a:t>
            </a:r>
          </a:p>
          <a:p>
            <a:pPr defTabSz="457200">
              <a:lnSpc>
                <a:spcPct val="80000"/>
              </a:lnSpc>
              <a:spcBef>
                <a:spcPct val="0"/>
              </a:spcBef>
            </a:pPr>
            <a:r>
              <a:rPr lang="en-US" sz="900"/>
              <a:t>Jesus Proves That Perseverance &amp; Hope Are Connected</a:t>
            </a:r>
          </a:p>
          <a:p>
            <a:pPr defTabSz="457200">
              <a:lnSpc>
                <a:spcPct val="80000"/>
              </a:lnSpc>
              <a:spcBef>
                <a:spcPct val="0"/>
              </a:spcBef>
            </a:pPr>
            <a:r>
              <a:rPr lang="en-US" sz="900"/>
              <a:t>FOCUSING ON JESUS: Helps me push aside distractions and frustrations of this life as temporary. Helps me see how struggles refine me and help me grow stronger.  “James McDonald said it well when he said – “God is not a pampering God – God is a perfecting God.”  So I will endure whatever God allows in my life, knowing it further perfects me.</a:t>
            </a:r>
          </a:p>
          <a:p>
            <a:pPr defTabSz="457200">
              <a:lnSpc>
                <a:spcPct val="80000"/>
              </a:lnSpc>
              <a:spcBef>
                <a:spcPct val="0"/>
              </a:spcBef>
            </a:pPr>
            <a:endParaRPr lang="en-US" sz="900"/>
          </a:p>
          <a:p>
            <a:pPr defTabSz="457200">
              <a:lnSpc>
                <a:spcPct val="80000"/>
              </a:lnSpc>
              <a:spcBef>
                <a:spcPct val="0"/>
              </a:spcBef>
            </a:pPr>
            <a:endParaRPr lang="en-US" sz="900"/>
          </a:p>
          <a:p>
            <a:pPr defTabSz="457200">
              <a:lnSpc>
                <a:spcPct val="80000"/>
              </a:lnSpc>
              <a:spcBef>
                <a:spcPct val="0"/>
              </a:spcBef>
            </a:pPr>
            <a:r>
              <a:rPr lang="en-US" sz="900"/>
              <a:t>ATTITUDE:</a:t>
            </a:r>
          </a:p>
          <a:p>
            <a:pPr defTabSz="457200">
              <a:lnSpc>
                <a:spcPct val="80000"/>
              </a:lnSpc>
              <a:spcBef>
                <a:spcPct val="0"/>
              </a:spcBef>
            </a:pPr>
            <a:r>
              <a:rPr lang="en-US" sz="900"/>
              <a:t>Despising The Shame – looked down in his mind.  In His mind he minimized the shame and kept his focus on the SALVATION he was providing to All.  To the VICTORY over death he would bring.    A great word we use would be “minimize”  He gave the shame of the cross minimal attention because He knew greater things were are work.</a:t>
            </a:r>
          </a:p>
          <a:p>
            <a:pPr defTabSz="457200">
              <a:lnSpc>
                <a:spcPct val="80000"/>
              </a:lnSpc>
              <a:spcBef>
                <a:spcPct val="0"/>
              </a:spcBef>
            </a:pPr>
            <a:r>
              <a:rPr lang="en-US" sz="900"/>
              <a:t>Jesus did not let the suffering of this world take his heart away from the “weightier matters” as He described them.</a:t>
            </a:r>
          </a:p>
          <a:p>
            <a:pPr defTabSz="457200">
              <a:lnSpc>
                <a:spcPct val="80000"/>
              </a:lnSpc>
              <a:spcBef>
                <a:spcPct val="0"/>
              </a:spcBef>
            </a:pPr>
            <a:r>
              <a:rPr lang="en-US" sz="900"/>
              <a:t>Don’t let life’s ups and downs produce resentment against God.</a:t>
            </a:r>
          </a:p>
          <a:p>
            <a:pPr defTabSz="457200">
              <a:lnSpc>
                <a:spcPct val="80000"/>
              </a:lnSpc>
              <a:spcBef>
                <a:spcPct val="0"/>
              </a:spcBef>
            </a:pPr>
            <a:r>
              <a:rPr lang="en-US" sz="900"/>
              <a:t>SIN, not God, required Jesus death on the cross.</a:t>
            </a:r>
          </a:p>
          <a:p>
            <a:pPr defTabSz="457200">
              <a:lnSpc>
                <a:spcPct val="80000"/>
              </a:lnSpc>
              <a:spcBef>
                <a:spcPct val="0"/>
              </a:spcBef>
            </a:pPr>
            <a:r>
              <a:rPr lang="en-US" sz="900"/>
              <a:t>FOCUSING IN JESUS ATTITUDE: Helps me maintain humility and honor God within my heart and my speech.</a:t>
            </a:r>
          </a:p>
          <a:p>
            <a:pPr defTabSz="457200">
              <a:lnSpc>
                <a:spcPct val="80000"/>
              </a:lnSpc>
              <a:spcBef>
                <a:spcPct val="0"/>
              </a:spcBef>
            </a:pPr>
            <a:endParaRPr lang="en-US" sz="900"/>
          </a:p>
          <a:p>
            <a:pPr defTabSz="457200">
              <a:lnSpc>
                <a:spcPct val="80000"/>
              </a:lnSpc>
              <a:spcBef>
                <a:spcPct val="0"/>
              </a:spcBef>
            </a:pPr>
            <a:r>
              <a:rPr lang="en-US" sz="900"/>
              <a:t>REWARD:</a:t>
            </a:r>
          </a:p>
          <a:p>
            <a:pPr defTabSz="457200">
              <a:lnSpc>
                <a:spcPct val="80000"/>
              </a:lnSpc>
              <a:spcBef>
                <a:spcPct val="0"/>
              </a:spcBef>
            </a:pPr>
            <a:r>
              <a:rPr lang="en-US" sz="900"/>
              <a:t>He was not disappointed.</a:t>
            </a:r>
          </a:p>
          <a:p>
            <a:pPr defTabSz="457200">
              <a:lnSpc>
                <a:spcPct val="80000"/>
              </a:lnSpc>
              <a:spcBef>
                <a:spcPct val="0"/>
              </a:spcBef>
            </a:pPr>
            <a:r>
              <a:rPr lang="en-US" sz="900"/>
              <a:t>Paul echoes the same thoughts to us – knowing we are pressing on for the crown of life for all who have loved His appearing.</a:t>
            </a:r>
          </a:p>
          <a:p>
            <a:pPr defTabSz="457200">
              <a:lnSpc>
                <a:spcPct val="80000"/>
              </a:lnSpc>
              <a:spcBef>
                <a:spcPct val="0"/>
              </a:spcBef>
            </a:pPr>
            <a:r>
              <a:rPr lang="en-US" sz="900"/>
              <a:t>FCUSING ON HIS REWARD:  Helps me remember that a place is being prepared for me.  </a:t>
            </a:r>
          </a:p>
          <a:p>
            <a:pPr defTabSz="457200">
              <a:lnSpc>
                <a:spcPct val="80000"/>
              </a:lnSpc>
              <a:spcBef>
                <a:spcPct val="0"/>
              </a:spcBef>
            </a:pPr>
            <a:endParaRPr lang="en-US" sz="900"/>
          </a:p>
          <a:p>
            <a:pPr defTabSz="457200">
              <a:lnSpc>
                <a:spcPct val="80000"/>
              </a:lnSpc>
              <a:spcBef>
                <a:spcPct val="0"/>
              </a:spcBef>
            </a:pPr>
            <a:r>
              <a:rPr lang="en-US" sz="900"/>
              <a:t>*According to the The Universal Jewish Encyclopedia, article on "Marriage," after a groom and bride had been betrothed, the Jewish groom would go and begin preparing a place for the couple to live.  </a:t>
            </a:r>
          </a:p>
          <a:p>
            <a:pPr defTabSz="457200">
              <a:lnSpc>
                <a:spcPct val="80000"/>
              </a:lnSpc>
              <a:spcBef>
                <a:spcPct val="0"/>
              </a:spcBef>
            </a:pPr>
            <a:endParaRPr lang="en-US" sz="900"/>
          </a:p>
          <a:p>
            <a:pPr defTabSz="457200">
              <a:lnSpc>
                <a:spcPct val="80000"/>
              </a:lnSpc>
              <a:spcBef>
                <a:spcPct val="0"/>
              </a:spcBef>
            </a:pPr>
            <a:r>
              <a:rPr lang="en-US" sz="900"/>
              <a:t>We remember that Under the law of Moses, family property was distributed via the male descendants, so brides were seen primarily as joining the family of the groom. As grooms fulfilled their responsibility to prepare a place, the common practice was to “build an addition” onto their fathers house.  A special place where the groom and his bride would share their life.  In John 14, when Jesus says “I go to prepare a place for you” He is referencing this cultural practice.  He is telling us – I love you, and I am going to go away for a little while to prepare a place, just like any good groom would.  But just like every good bride eagerly prepares to join her husband in their special place within “the Father’s house” you prepare yourself to come with me.</a:t>
            </a:r>
          </a:p>
          <a:p>
            <a:pPr defTabSz="457200">
              <a:lnSpc>
                <a:spcPct val="80000"/>
              </a:lnSpc>
              <a:spcBef>
                <a:spcPct val="0"/>
              </a:spcBef>
            </a:pPr>
            <a:endParaRPr lang="en-US" sz="900"/>
          </a:p>
          <a:p>
            <a:pPr defTabSz="457200">
              <a:lnSpc>
                <a:spcPct val="80000"/>
              </a:lnSpc>
              <a:spcBef>
                <a:spcPct val="0"/>
              </a:spcBef>
            </a:pPr>
            <a:r>
              <a:rPr lang="en-US" sz="900"/>
              <a:t>Today, we are like that bride – looking out with our EYES fixed on Jesus. Because he has prepared a place for us.  And we know it will be a great place…but focus isn’t just on the place.  Our focus in on our Savior.  He is at the Right Hand of the Father, and He will be back soon for us.  So We are preparing ourselves for his imminent arrival.</a:t>
            </a:r>
          </a:p>
          <a:p>
            <a:pPr defTabSz="457200">
              <a:lnSpc>
                <a:spcPct val="80000"/>
              </a:lnSpc>
              <a:spcBef>
                <a:spcPct val="0"/>
              </a:spcBef>
            </a:pPr>
            <a:endParaRPr lang="en-US" sz="900"/>
          </a:p>
          <a:p>
            <a:pPr defTabSz="457200">
              <a:lnSpc>
                <a:spcPct val="80000"/>
              </a:lnSpc>
              <a:spcBef>
                <a:spcPct val="0"/>
              </a:spcBef>
            </a:pPr>
            <a:endParaRPr lang="en-US" sz="900"/>
          </a:p>
        </p:txBody>
      </p:sp>
      <p:sp>
        <p:nvSpPr>
          <p:cNvPr id="11674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457200"/>
            <a:fld id="{7E7D02CC-A473-493D-A94D-A90E4D393F26}" type="slidenum">
              <a:rPr lang="en-US" sz="1200">
                <a:latin typeface="Calibri" pitchFamily="34" charset="0"/>
                <a:ea typeface="ＭＳ Ｐゴシック" pitchFamily="34" charset="-128"/>
              </a:rPr>
              <a:pPr algn="r" defTabSz="457200"/>
              <a:t>7</a:t>
            </a:fld>
            <a:endParaRPr lang="en-US" sz="1200">
              <a:latin typeface="Calibri" pitchFamily="34" charset="0"/>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a:p>
            <a:pPr>
              <a:spcBef>
                <a:spcPct val="0"/>
              </a:spcBef>
            </a:pPr>
            <a:endParaRPr lang="en-US"/>
          </a:p>
          <a:p>
            <a:pPr>
              <a:spcBef>
                <a:spcPct val="0"/>
              </a:spcBef>
            </a:pPr>
            <a:r>
              <a:rPr lang="en-US"/>
              <a:t>This is the progression or transformation of the selfless and spiritually minded person, at war with the flesh toward holiness.</a:t>
            </a:r>
          </a:p>
          <a:p>
            <a:pPr>
              <a:spcBef>
                <a:spcPct val="0"/>
              </a:spcBef>
            </a:pPr>
            <a:endParaRPr lang="en-US"/>
          </a:p>
          <a:p>
            <a:pPr>
              <a:spcBef>
                <a:spcPct val="0"/>
              </a:spcBef>
            </a:pPr>
            <a:r>
              <a:rPr lang="en-US"/>
              <a:t>Transformation Rom 12:1-2</a:t>
            </a:r>
          </a:p>
          <a:p>
            <a:pPr>
              <a:spcBef>
                <a:spcPct val="0"/>
              </a:spcBef>
            </a:pPr>
            <a:r>
              <a:rPr lang="en-US"/>
              <a:t>Holinesss 1 Thes 4:7</a:t>
            </a:r>
          </a:p>
          <a:p>
            <a:pPr>
              <a:spcBef>
                <a:spcPct val="0"/>
              </a:spcBef>
            </a:pPr>
            <a:r>
              <a:rPr lang="en-US"/>
              <a:t>Divine Nature 1 Peter 1:14-15</a:t>
            </a:r>
          </a:p>
          <a:p>
            <a:pPr>
              <a:spcBef>
                <a:spcPct val="0"/>
              </a:spcBef>
            </a:pPr>
            <a:endParaRPr lang="en-US"/>
          </a:p>
          <a:p>
            <a:pPr>
              <a:spcBef>
                <a:spcPct val="0"/>
              </a:spcBef>
            </a:pPr>
            <a:r>
              <a:rPr lang="en-US"/>
              <a:t>Focus on Christ, pursue holiness, be partaker of Divine nature Transform</a:t>
            </a:r>
          </a:p>
          <a:p>
            <a:pPr>
              <a:spcBef>
                <a:spcPct val="0"/>
              </a:spcBef>
            </a:pPr>
            <a:endParaRPr lang="en-US"/>
          </a:p>
        </p:txBody>
      </p:sp>
      <p:sp>
        <p:nvSpPr>
          <p:cNvPr id="1024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92F9D82-D2B7-4997-ACC8-9C64FBF27C37}" type="slidenum">
              <a:rPr lang="en-US">
                <a:cs typeface="Arial" charset="0"/>
              </a:rPr>
              <a:pPr fontAlgn="base">
                <a:spcBef>
                  <a:spcPct val="0"/>
                </a:spcBef>
                <a:spcAft>
                  <a:spcPct val="0"/>
                </a:spcAft>
              </a:pPr>
              <a:t>52</a:t>
            </a:fld>
            <a:endParaRPr lang="en-US">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2000" b="1" dirty="0"/>
              <a:t>Transformative Romans 12:1-2</a:t>
            </a:r>
          </a:p>
        </p:txBody>
      </p:sp>
      <p:sp>
        <p:nvSpPr>
          <p:cNvPr id="1044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E9C82D-066F-4F9C-84F2-A99BD7B64A6C}" type="slidenum">
              <a:rPr lang="en-US">
                <a:cs typeface="Arial" charset="0"/>
              </a:rPr>
              <a:pPr fontAlgn="base">
                <a:spcBef>
                  <a:spcPct val="0"/>
                </a:spcBef>
                <a:spcAft>
                  <a:spcPct val="0"/>
                </a:spcAft>
              </a:pPr>
              <a:t>53</a:t>
            </a:fld>
            <a:endParaRPr lang="en-US">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b="1" dirty="0"/>
              <a:t>For though we walk in the flesh, we do not war after the flesh: </a:t>
            </a:r>
            <a:r>
              <a:rPr lang="en-US" sz="1600" b="1" baseline="30000" dirty="0"/>
              <a:t>4</a:t>
            </a:r>
            <a:r>
              <a:rPr lang="en-US" sz="1600" b="1" dirty="0"/>
              <a:t> (For the weapons of our warfare</a:t>
            </a:r>
            <a:r>
              <a:rPr lang="en-US" sz="1600" b="1" i="1" dirty="0"/>
              <a:t> are</a:t>
            </a:r>
            <a:r>
              <a:rPr lang="en-US" sz="1600" b="1" dirty="0"/>
              <a:t> not carnal, but mighty through God to the pulling down of strong holds;) </a:t>
            </a:r>
            <a:r>
              <a:rPr lang="en-US" sz="1600" b="1" baseline="30000" dirty="0"/>
              <a:t>5</a:t>
            </a:r>
            <a:r>
              <a:rPr lang="en-US" sz="1600" b="1" dirty="0"/>
              <a:t> Casting down imaginations﻿, and every high thing that </a:t>
            </a:r>
            <a:r>
              <a:rPr lang="en-US" sz="1600" b="1" dirty="0" err="1"/>
              <a:t>exalteth</a:t>
            </a:r>
            <a:r>
              <a:rPr lang="en-US" sz="1600" b="1" dirty="0"/>
              <a:t> itself against the knowledge of God, and bringing into captivity every thought to the obedience of Christ</a:t>
            </a:r>
          </a:p>
          <a:p>
            <a:pPr>
              <a:spcBef>
                <a:spcPct val="0"/>
              </a:spcBef>
            </a:pPr>
            <a:endParaRPr lang="en-US" sz="1600" b="1" dirty="0"/>
          </a:p>
          <a:p>
            <a:pPr>
              <a:spcBef>
                <a:spcPct val="0"/>
              </a:spcBef>
            </a:pPr>
            <a:r>
              <a:rPr lang="en-US" dirty="0"/>
              <a:t>Christians are partakers of divine holiness (Heb 12:10) and should perfect holiness (2 Cor 7:1).  Each of these portions of God's word calls on the Children of the Light to put off lust and on holiness.  This is the warfare in which Christians engage:  2 Corinthians 10:3-5 explains, "For though we walk in the flesh, we do not war after the flesh:  (For the weapons of our warfare</a:t>
            </a:r>
            <a:r>
              <a:rPr lang="en-US" i="1" dirty="0"/>
              <a:t> are</a:t>
            </a:r>
            <a:r>
              <a:rPr lang="en-US" dirty="0"/>
              <a:t> not carnal, but mighty through God to the pulling down of strong holds;) Casting down imaginations, and every high thing that </a:t>
            </a:r>
            <a:r>
              <a:rPr lang="en-US" dirty="0" err="1"/>
              <a:t>exalteth</a:t>
            </a:r>
            <a:r>
              <a:rPr lang="en-US" dirty="0"/>
              <a:t> itself against the knowledge of God, and bringing into captivity every thought to the obedience of Christ.”  This is why children of God focus on Christ – to see the eternal and perfect holiness in their lives.  </a:t>
            </a:r>
          </a:p>
          <a:p>
            <a:pPr>
              <a:spcBef>
                <a:spcPct val="0"/>
              </a:spcBef>
            </a:pPr>
            <a:endParaRPr lang="en-US" sz="1600" b="1" dirty="0"/>
          </a:p>
          <a:p>
            <a:pPr>
              <a:spcBef>
                <a:spcPct val="0"/>
              </a:spcBef>
            </a:pPr>
            <a:endParaRPr lang="en-US" dirty="0"/>
          </a:p>
        </p:txBody>
      </p:sp>
      <p:sp>
        <p:nvSpPr>
          <p:cNvPr id="1064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BFB66E-96C1-4DE1-BC6F-CCF81F45B944}" type="slidenum">
              <a:rPr lang="en-US">
                <a:cs typeface="Arial" charset="0"/>
              </a:rPr>
              <a:pPr fontAlgn="base">
                <a:spcBef>
                  <a:spcPct val="0"/>
                </a:spcBef>
                <a:spcAft>
                  <a:spcPct val="0"/>
                </a:spcAft>
              </a:pPr>
              <a:t>54</a:t>
            </a:fld>
            <a:endParaRPr lang="en-US">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xfrm>
            <a:off x="1701800" y="685800"/>
            <a:ext cx="3454400" cy="2590800"/>
          </a:xfrm>
          <a:noFill/>
          <a:ln>
            <a:solidFill>
              <a:srgbClr val="000000"/>
            </a:solidFill>
            <a:miter lim="800000"/>
            <a:headEnd/>
            <a:tailEnd/>
          </a:ln>
        </p:spPr>
      </p:sp>
      <p:sp>
        <p:nvSpPr>
          <p:cNvPr id="108546" name="Notes Placeholder 2"/>
          <p:cNvSpPr>
            <a:spLocks noGrp="1"/>
          </p:cNvSpPr>
          <p:nvPr>
            <p:ph type="body" idx="1"/>
          </p:nvPr>
        </p:nvSpPr>
        <p:spPr bwMode="auto">
          <a:xfrm>
            <a:off x="0" y="3276600"/>
            <a:ext cx="6705600" cy="6019800"/>
          </a:xfrm>
          <a:noFill/>
        </p:spPr>
        <p:txBody>
          <a:bodyPr wrap="square" numCol="1" anchor="t" anchorCtr="0" compatLnSpc="1">
            <a:prstTxWarp prst="textNoShape">
              <a:avLst/>
            </a:prstTxWarp>
            <a:normAutofit fontScale="85000" lnSpcReduction="10000"/>
          </a:bodyPr>
          <a:lstStyle/>
          <a:p>
            <a:pPr>
              <a:spcBef>
                <a:spcPct val="0"/>
              </a:spcBef>
            </a:pPr>
            <a:r>
              <a:rPr lang="en-US" sz="1600" dirty="0"/>
              <a:t> </a:t>
            </a:r>
          </a:p>
          <a:p>
            <a:pPr>
              <a:spcBef>
                <a:spcPct val="0"/>
              </a:spcBef>
            </a:pPr>
            <a:r>
              <a:rPr lang="en-US" sz="1600" dirty="0"/>
              <a:t>The spiritually minded person must recognize their need to help and serve others.  Too often, the spiritually oriented person falls off that trail as they are drawn in by the desires of the flesh and of self.  This does not mean that the spiritually minded person has no physical activities or desires.  Or that the flesh is evil.  People eat, marry, have children, raise families, grow, sow, reap, and so forth.  The spiritually minded walk in the flesh, but they do not war after it – that is the distinction.  Their goal is eternity in heaven in the long run, and obedience to God and service in glorifying His name in the shorter term.</a:t>
            </a:r>
          </a:p>
          <a:p>
            <a:pPr>
              <a:spcBef>
                <a:spcPct val="0"/>
              </a:spcBef>
            </a:pPr>
            <a:r>
              <a:rPr lang="en-US" sz="1600" dirty="0"/>
              <a:t> </a:t>
            </a:r>
          </a:p>
          <a:p>
            <a:pPr>
              <a:spcBef>
                <a:spcPct val="0"/>
              </a:spcBef>
            </a:pPr>
            <a:r>
              <a:rPr lang="en-US" sz="1600" dirty="0"/>
              <a:t>What is your Focus?</a:t>
            </a:r>
            <a:br>
              <a:rPr lang="en-US" sz="1600" dirty="0"/>
            </a:br>
            <a:br>
              <a:rPr lang="en-US" sz="1600" dirty="0"/>
            </a:br>
            <a:r>
              <a:rPr lang="en-US" sz="1600" dirty="0"/>
              <a:t>Has the temporal/carnal/flesh blinded your </a:t>
            </a:r>
            <a:r>
              <a:rPr lang="en-US" sz="1600" dirty="0" err="1"/>
              <a:t>hearT</a:t>
            </a:r>
            <a:r>
              <a:rPr lang="en-US" sz="1600" dirty="0"/>
              <a:t> to the eternal?  Are you progressing toward blindness and having your understanding  darkened?</a:t>
            </a:r>
            <a:br>
              <a:rPr lang="en-US" sz="1600" dirty="0"/>
            </a:br>
            <a:br>
              <a:rPr lang="en-US" sz="1600" dirty="0"/>
            </a:br>
            <a:r>
              <a:rPr lang="en-US" sz="1600" dirty="0"/>
              <a:t>Have you defocused the flesh and seek the spiritual and eternal?  Are you putting off lust and transforming toward holiness? Build on Christ.  Focus on Jesus and eternal.</a:t>
            </a:r>
          </a:p>
          <a:p>
            <a:pPr>
              <a:spcBef>
                <a:spcPct val="0"/>
              </a:spcBef>
            </a:pPr>
            <a:endParaRPr lang="en-US" sz="1600" dirty="0"/>
          </a:p>
          <a:p>
            <a:pPr>
              <a:spcBef>
                <a:spcPct val="0"/>
              </a:spcBef>
            </a:pPr>
            <a:r>
              <a:rPr lang="en-US" sz="1600" dirty="0"/>
              <a:t>Won’t you seek God?  Despite my sin and failings, I seek to be spiritually minded.  Would you join me?</a:t>
            </a:r>
          </a:p>
          <a:p>
            <a:pPr>
              <a:spcBef>
                <a:spcPct val="0"/>
              </a:spcBef>
            </a:pPr>
            <a:endParaRPr lang="en-US" sz="1600" dirty="0"/>
          </a:p>
          <a:p>
            <a:pPr>
              <a:spcBef>
                <a:spcPct val="0"/>
              </a:spcBef>
            </a:pPr>
            <a:r>
              <a:rPr lang="en-US" sz="1600" dirty="0"/>
              <a:t>******************************</a:t>
            </a:r>
          </a:p>
          <a:p>
            <a:r>
              <a:rPr lang="en-US" dirty="0"/>
              <a:t>With confidence in God's promises, Christians change.  The process starts with the confession of sins and temptations to others who can help.  This requires an honest inventory of self.  Further, we must be convicted of the seriousness of our sin and the need to be free of it.  As we continue to surrender our life to God's instruction, we continue to grow in our transformation as a Child of Light.  This should compel the Christian to share the love of God's gospel with others.  </a:t>
            </a:r>
          </a:p>
          <a:p>
            <a:r>
              <a:rPr lang="en-US" dirty="0"/>
              <a:t>	The spiritually minded person must recognize their need to help and serve others.  Too often, the spiritually oriented person falls off that trail as they are drawn in by the desires of the flesh and of self.  This does not mean the spiritually minded person has no physical activities or desires.  Or that the flesh is inherently evil.  People eat, marry, have children, raise families, grow, sow, reap, and so forth.  The spiritually minded are no different as they walk in the flesh, but they do not war after it – that is the distinction.  They see the unseen, the eternal.  Their goal is an eternity in heaven in the long run, and obedience to God and service in glorifying His name in the shorter term.  They focus on Jesus. </a:t>
            </a:r>
          </a:p>
          <a:p>
            <a:pPr>
              <a:spcBef>
                <a:spcPct val="0"/>
              </a:spcBef>
            </a:pPr>
            <a:r>
              <a:rPr lang="en-US" sz="1600" dirty="0"/>
              <a:t>   </a:t>
            </a:r>
          </a:p>
          <a:p>
            <a:pPr>
              <a:spcBef>
                <a:spcPct val="0"/>
              </a:spcBef>
            </a:pPr>
            <a:endParaRPr lang="en-US" sz="1600" dirty="0"/>
          </a:p>
        </p:txBody>
      </p:sp>
      <p:sp>
        <p:nvSpPr>
          <p:cNvPr id="1085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9B476A-1144-41A3-A58A-19FFC7E284A0}" type="slidenum">
              <a:rPr lang="en-US">
                <a:cs typeface="Arial" charset="0"/>
              </a:rPr>
              <a:pPr fontAlgn="base">
                <a:spcBef>
                  <a:spcPct val="0"/>
                </a:spcBef>
                <a:spcAft>
                  <a:spcPct val="0"/>
                </a:spcAft>
              </a:pPr>
              <a:t>55</a:t>
            </a:fld>
            <a:endParaRPr lang="en-US">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Children of the Light have a different perspective than the natural human.  They seek to build a life on the eternally significant, pleasing God, living with a perception of the eternal which the natural person cannot see as anything but foolish.  The Christian renews their minds from God’s instruction.  This allows them to use the prism of eternity and an eye of faith to see spiritual things.  They understand God has prepared for them.  1 Corinthians 2:9 and 13-14 explain, “But as it is written, Eye hath not seen, nor ear heard, neither have entered into the heart of man, the things which God hath prepared for them that love him…Which things also we speak, not in the words which man's wisdom </a:t>
            </a:r>
            <a:r>
              <a:rPr lang="en-US" dirty="0" err="1"/>
              <a:t>teacheth</a:t>
            </a:r>
            <a:r>
              <a:rPr lang="en-US" dirty="0"/>
              <a:t>, but which the Holy Ghost </a:t>
            </a:r>
            <a:r>
              <a:rPr lang="en-US" dirty="0" err="1"/>
              <a:t>teacheth</a:t>
            </a:r>
            <a:r>
              <a:rPr lang="en-US" dirty="0"/>
              <a:t>; comparing spiritual things with spiritual.  But the natural man </a:t>
            </a:r>
            <a:r>
              <a:rPr lang="en-US" dirty="0" err="1"/>
              <a:t>receiveth</a:t>
            </a:r>
            <a:r>
              <a:rPr lang="en-US" dirty="0"/>
              <a:t> not the things of the Spirit of God:  for they are foolishness unto him:  neither can he know </a:t>
            </a:r>
            <a:r>
              <a:rPr lang="en-US" i="1" dirty="0"/>
              <a:t>them</a:t>
            </a:r>
            <a:r>
              <a:rPr lang="en-US" dirty="0"/>
              <a:t>, because they are spiritually discerned.”</a:t>
            </a:r>
          </a:p>
          <a:p>
            <a:endParaRPr lang="en-US" dirty="0"/>
          </a:p>
        </p:txBody>
      </p:sp>
      <p:sp>
        <p:nvSpPr>
          <p:cNvPr id="4" name="Slide Number Placeholder 3"/>
          <p:cNvSpPr>
            <a:spLocks noGrp="1"/>
          </p:cNvSpPr>
          <p:nvPr>
            <p:ph type="sldNum" sz="quarter" idx="5"/>
          </p:nvPr>
        </p:nvSpPr>
        <p:spPr/>
        <p:txBody>
          <a:bodyPr/>
          <a:lstStyle/>
          <a:p>
            <a:pPr>
              <a:defRPr/>
            </a:pPr>
            <a:fld id="{2B1AB8B3-2CEC-496F-8CF6-0C0F342F93F2}" type="slidenum">
              <a:rPr lang="en-US" smtClean="0"/>
              <a:pPr>
                <a:defRPr/>
              </a:pPr>
              <a:t>56</a:t>
            </a:fld>
            <a:endParaRPr lang="en-US"/>
          </a:p>
        </p:txBody>
      </p:sp>
    </p:spTree>
    <p:extLst>
      <p:ext uri="{BB962C8B-B14F-4D97-AF65-F5344CB8AC3E}">
        <p14:creationId xmlns:p14="http://schemas.microsoft.com/office/powerpoint/2010/main" val="17891145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xfrm>
            <a:off x="1143000" y="604838"/>
            <a:ext cx="4572000" cy="3429000"/>
          </a:xfrm>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105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182D83-C796-4690-A07C-53D96B7B186A}" type="slidenum">
              <a:rPr lang="en-US">
                <a:cs typeface="Arial" charset="0"/>
              </a:rPr>
              <a:pPr fontAlgn="base">
                <a:spcBef>
                  <a:spcPct val="0"/>
                </a:spcBef>
                <a:spcAft>
                  <a:spcPct val="0"/>
                </a:spcAft>
              </a:pPr>
              <a:t>57</a:t>
            </a:fld>
            <a:endParaRPr lang="en-US">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600" dirty="0"/>
              <a:t>Bev </a:t>
            </a:r>
            <a:r>
              <a:rPr lang="en-US" sz="1600" dirty="0" err="1"/>
              <a:t>Doolittles</a:t>
            </a:r>
            <a:r>
              <a:rPr lang="en-US" sz="1600" dirty="0"/>
              <a:t>’ Forest  has eyes</a:t>
            </a:r>
          </a:p>
          <a:p>
            <a:pPr>
              <a:spcBef>
                <a:spcPct val="0"/>
              </a:spcBef>
            </a:pPr>
            <a:r>
              <a:rPr lang="en-US" sz="1600" dirty="0"/>
              <a:t>Perception and Expectation shape our vision</a:t>
            </a:r>
          </a:p>
          <a:p>
            <a:pPr>
              <a:spcBef>
                <a:spcPct val="0"/>
              </a:spcBef>
            </a:pPr>
            <a:r>
              <a:rPr lang="en-US" sz="1600" dirty="0"/>
              <a:t>Can’t see without  it</a:t>
            </a:r>
          </a:p>
          <a:p>
            <a:pPr>
              <a:spcBef>
                <a:spcPct val="0"/>
              </a:spcBef>
            </a:pPr>
            <a:r>
              <a:rPr lang="en-US" sz="1600" dirty="0"/>
              <a:t>Songs Hold to God’s unchanging hands; Looking to thee</a:t>
            </a:r>
          </a:p>
          <a:p>
            <a:pPr>
              <a:spcBef>
                <a:spcPct val="0"/>
              </a:spcBef>
            </a:pPr>
            <a:endParaRPr lang="en-US" sz="1600" dirty="0"/>
          </a:p>
          <a:p>
            <a:r>
              <a:rPr lang="en-US" dirty="0"/>
              <a:t>Vision is about perception, expectation, and attention.  Perception and expectation shape human vision.  One classic illustration of this is the basketball experiment.  The experiment consists of two teams.  The teams’ leaders suggest those involved might be asked how many times one team passes the ball or loses it to the other side.  The action starts, and balls and players are going all around.  In the midst of this, a person in a gorilla suit passes through the scene.  Most people never see the gorilla and deny it was there until they see it in a replay.  Funny how attention and focus change vision or perception.  </a:t>
            </a:r>
          </a:p>
          <a:p>
            <a:r>
              <a:rPr lang="en-US" dirty="0"/>
              <a:t>Another example is this picture below.  As a child, I looked at this every morning in my parent’s home.  The artist is Bev Doolittle.  What do you see?  It is just a guy on a horse coming out of the forest, right?  The title of the work is “The Forest Has Eyes.”  How many faces can you find?  Some might think initially… at least in the mid-teens.  </a:t>
            </a:r>
          </a:p>
          <a:p>
            <a:pPr>
              <a:spcBef>
                <a:spcPct val="0"/>
              </a:spcBef>
            </a:pPr>
            <a:endParaRPr lang="en-US" sz="1600" dirty="0"/>
          </a:p>
          <a:p>
            <a:pPr>
              <a:spcBef>
                <a:spcPct val="0"/>
              </a:spcBef>
            </a:pPr>
            <a:endParaRPr lang="en-US" sz="1600" dirty="0"/>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652A00-7682-44F0-843D-1F138C0E6776}" type="slidenum">
              <a:rPr lang="en-US">
                <a:cs typeface="Arial" charset="0"/>
              </a:rPr>
              <a:pPr fontAlgn="base">
                <a:spcBef>
                  <a:spcPct val="0"/>
                </a:spcBef>
                <a:spcAft>
                  <a:spcPct val="0"/>
                </a:spcAft>
              </a:pPr>
              <a:t>8</a:t>
            </a:fld>
            <a:endParaRPr lang="en-US">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The goal of this lesson is to encourage Christians in their walk in the light of God, and for those who need it a good swift, spiritual kick to the head that alters their reality forever.  Christians need to think about seeing the unseen.  This starts with deciding to change the expectation and attention of perception.  2 Corinthians 4:18 reads, “we do not look at the things which are seen, but at the things which are not seen.  For the things which are seen </a:t>
            </a:r>
            <a:r>
              <a:rPr lang="en-US" i="1" dirty="0"/>
              <a:t>are</a:t>
            </a:r>
            <a:r>
              <a:rPr lang="en-US" dirty="0"/>
              <a:t> temporary, but the things which are not seen </a:t>
            </a:r>
            <a:r>
              <a:rPr lang="en-US" i="1" dirty="0"/>
              <a:t>are</a:t>
            </a:r>
            <a:r>
              <a:rPr lang="en-US" dirty="0"/>
              <a:t> eternal. “</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4ACBAC-B556-4557-93FF-0A8AAC6AA976}" type="slidenum">
              <a:rPr lang="en-US">
                <a:cs typeface="Arial" charset="0"/>
              </a:rPr>
              <a:pPr fontAlgn="base">
                <a:spcBef>
                  <a:spcPct val="0"/>
                </a:spcBef>
                <a:spcAft>
                  <a:spcPct val="0"/>
                </a:spcAft>
              </a:pPr>
              <a:t>9</a:t>
            </a:fld>
            <a:endParaRPr lang="en-US">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normAutofit fontScale="77500" lnSpcReduction="20000"/>
          </a:bodyPr>
          <a:lstStyle/>
          <a:p>
            <a:r>
              <a:rPr lang="en-US" dirty="0"/>
              <a:t>Generally, humans are people of vision and eyesight.  Eyes and vision guide most in the world.  Those who are blind are treated very differently.  However, the human brain with the aid of the eyes is what allows us to see.  The human brain takes the information provided by the eyes and interprets it to allow a person to see.  This involves memory and attention.  A person who has never seen a rose might be able to visualize an object without ever having seen it previously.  Humans learn to see as children.  The brain acts like an interpreting and filtering device.  Most of the time, humans have a wide field of view, but often attend to only a portion of what their eyes see.  This is focus.  </a:t>
            </a:r>
          </a:p>
          <a:p>
            <a:r>
              <a:rPr lang="en-US" dirty="0"/>
              <a:t>A classic example comes from radiologists.  These medical professionals spend years training their eyes and brains to recognize normal and abnormal conditions in the human body seen through various modalities of medical imaging.  One study took the opportunity of instructing doctors to look for a specific medical problem in radiographic images.  Some had the medical problem quietly hidden in them, and some did not.  The analysis showed the medical professional got the diagnosis for each case right in almost all the cases.  However, 83% did NOT see the added gorilla placed in the image for the experiment.  Expectation and attentiveness for something can cause us to miss something else.  (For this and previous gorilla passing through players example see www.npr.org/sections/health-shots/2013/02/11/171409656/why-even-radiologists-can-miss-a-gorilla-hiding-in-plain-sight).  </a:t>
            </a:r>
          </a:p>
          <a:p>
            <a:r>
              <a:rPr lang="en-US" dirty="0"/>
              <a:t>In short, there is a difference between vision and eyesight.  Humans in court often have higher trust in eyewitness testimony, but as video reviewed cases have illustrated, details are often lost on eyewitnesses.  Thus, perception and focus (and memory) are tricky.  Perception tricks, coupled with rampant spiritual eye disease, has used sin to blind the hearts of many and can make it difficult for others to see the eternal or focus on Jesus.  Focus is the key.</a:t>
            </a:r>
          </a:p>
          <a:p>
            <a:r>
              <a:rPr lang="en-US" dirty="0"/>
              <a:t>To illustrate, we might consider an example of four siblings.  Three decide to prank the fourth sibling, whose name is Leroy.  Leroy is up first working on the family farm to stoke the boiler and fill the coal bin.  He is having a good day.  However, his brothers have plotted against him.  Leroy’s oldest brother asks, "Leroy, are you ok?”  "Sure."  "Boy, you sure don't look ok?  Sure, you </a:t>
            </a:r>
            <a:r>
              <a:rPr lang="en-US" dirty="0" err="1"/>
              <a:t>ain’t</a:t>
            </a:r>
            <a:r>
              <a:rPr lang="en-US" dirty="0"/>
              <a:t> sick?  You look awful peeked?" "Really?"  Twenty minutes later, as Leroy crosses paths with his next brother, he was completing his chore of watering the seedlings.  "Leroy, what's wrong with you?" "Nothing," Leroy responded.  "Man, you look horrible, like you've been puking."  "Well, I guess I have been busy today.”  Brother three was working with Leroy on a chore fifteen minutes later cleaning up some trash and loading it onto a wagon.  “Leroy, I can get this if you need to take a break because you look dog sick."  "Well, I am feeling rough."  Another cycle with the three brothers and Leroy was indeed sick before the call of their mother to lunch.  In a matter of minutes, his brother had talked their healthy teenage brother into illness.  He was not able to eat lunch and was regurgitating before he made it into the house.  In this case, the mischievous power of suggestion caused Leroy to focus his attention and thoughts on how sick he was.  The point is focus can yield enough attention to make something a reality, even though a falsehood initially. Perception is tricky, and focus is key. </a:t>
            </a:r>
          </a:p>
          <a:p>
            <a:pPr>
              <a:spcBef>
                <a:spcPct val="0"/>
              </a:spcBef>
            </a:pPr>
            <a:endParaRPr lang="en-US" sz="1600" dirty="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6D6C31-A043-4128-A21D-7A97E222940A}" type="slidenum">
              <a:rPr lang="en-US">
                <a:cs typeface="Arial" charset="0"/>
              </a:rPr>
              <a:pPr fontAlgn="base">
                <a:spcBef>
                  <a:spcPct val="0"/>
                </a:spcBef>
                <a:spcAft>
                  <a:spcPct val="0"/>
                </a:spcAft>
              </a:pPr>
              <a:t>10</a:t>
            </a:fld>
            <a:endParaRPr lang="en-US">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5CF89E0-BBBC-4A1A-9EC3-C0B5E058C2BA}" type="slidenum">
              <a:rPr lang="en-US">
                <a:cs typeface="Arial" charset="0"/>
              </a:rPr>
              <a:pPr fontAlgn="base">
                <a:spcBef>
                  <a:spcPct val="0"/>
                </a:spcBef>
                <a:spcAft>
                  <a:spcPct val="0"/>
                </a:spcAft>
              </a:pPr>
              <a:t>11</a:t>
            </a:fld>
            <a:endParaRPr lang="en-US">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85F47EC-E941-4B67-853C-7961FF1AE869}" type="datetimeFigureOut">
              <a:rPr lang="en-US"/>
              <a:pPr>
                <a:defRPr/>
              </a:pPr>
              <a:t>8/11/2019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8F5225-1C92-4EB3-9DFC-6344DA95D88A}"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011884-A123-496B-9FC4-6F47D2966D22}" type="datetimeFigureOut">
              <a:rPr lang="en-US"/>
              <a:pPr>
                <a:defRPr/>
              </a:pPr>
              <a:t>8/11/2019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EC4C8B6-6067-47D2-AC53-87A7B5A6E4E7}"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DF01308-8957-4F3C-B39B-3FFCC277C1DE}" type="datetimeFigureOut">
              <a:rPr lang="en-US"/>
              <a:pPr>
                <a:defRPr/>
              </a:pPr>
              <a:t>8/11/2019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4D57A5-CDA6-4C72-A7DB-0192449C95B6}"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30741A-A219-44D0-B106-EFAE3D20FFA8}" type="datetimeFigureOut">
              <a:rPr lang="en-US"/>
              <a:pPr>
                <a:defRPr/>
              </a:pPr>
              <a:t>8/11/2019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B2EFCA-4B67-4C2E-82A2-CFA3A2FAE169}"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A01BBE8-DD93-4E84-9668-8BABD6A13D58}" type="datetimeFigureOut">
              <a:rPr lang="en-US"/>
              <a:pPr>
                <a:defRPr/>
              </a:pPr>
              <a:t>8/11/2019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264CFC-7262-4FF8-9E09-15F26E502FD0}"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4A34591-BDDD-4F37-8EC7-164581ECFAE8}" type="datetimeFigureOut">
              <a:rPr lang="en-US"/>
              <a:pPr>
                <a:defRPr/>
              </a:pPr>
              <a:t>8/11/2019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5165D3-A2A0-4FCC-9C3B-3CE7CF6A6E74}"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37623331-CB37-4386-B2BA-E4C4DCCD8645}" type="datetimeFigureOut">
              <a:rPr lang="en-US"/>
              <a:pPr>
                <a:defRPr/>
              </a:pPr>
              <a:t>8/11/2019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2F27426-CE13-4DD1-952F-D866F63FAA97}"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20D68FF-DA1A-4B7C-91FF-18568AB85E92}" type="datetimeFigureOut">
              <a:rPr lang="en-US"/>
              <a:pPr>
                <a:defRPr/>
              </a:pPr>
              <a:t>8/11/2019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8C1520E-DF8F-4A17-A565-6F247B1E1267}"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1A2558-8AAA-44A2-97BB-8EAF0424EF94}" type="datetimeFigureOut">
              <a:rPr lang="en-US"/>
              <a:pPr>
                <a:defRPr/>
              </a:pPr>
              <a:t>8/11/2019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DFEFB40-5585-42EF-9FC5-5D50EB6822FE}"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239934-614F-485B-AC68-1094BC2EFA51}" type="datetimeFigureOut">
              <a:rPr lang="en-US"/>
              <a:pPr>
                <a:defRPr/>
              </a:pPr>
              <a:t>8/11/2019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673DAC7-7686-4B64-9906-7FC7BD98E6C2}"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3765B4F-4BE1-47C8-985D-1589133B830E}" type="datetimeFigureOut">
              <a:rPr lang="en-US"/>
              <a:pPr>
                <a:defRPr/>
              </a:pPr>
              <a:t>8/11/2019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2F4FF4D-286E-474D-8947-0CC5E362BE66}" type="slidenum">
              <a:rPr lang="en-US"/>
              <a:pPr>
                <a:defRPr/>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1" smtClean="0">
                <a:solidFill>
                  <a:schemeClr val="bg1"/>
                </a:solidFill>
                <a:effectLst>
                  <a:outerShdw blurRad="50800" dist="38100" dir="2700000" algn="tl" rotWithShape="0">
                    <a:prstClr val="black">
                      <a:alpha val="40000"/>
                    </a:prstClr>
                  </a:outerShdw>
                </a:effectLst>
                <a:latin typeface="Corbel" pitchFamily="34" charset="0"/>
                <a:cs typeface="+mn-cs"/>
              </a:defRPr>
            </a:lvl1pPr>
          </a:lstStyle>
          <a:p>
            <a:pPr>
              <a:defRPr/>
            </a:pPr>
            <a:fld id="{ECD16FCB-6FE9-4BD2-86B6-93D51E032AEE}" type="datetimeFigureOut">
              <a:rPr lang="en-US"/>
              <a:pPr>
                <a:defRPr/>
              </a:pPr>
              <a:t>8/11/2019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bg1"/>
                </a:solidFill>
                <a:effectLst>
                  <a:outerShdw blurRad="50800" dist="38100" dir="2700000" algn="tl" rotWithShape="0">
                    <a:prstClr val="black">
                      <a:alpha val="40000"/>
                    </a:prstClr>
                  </a:outerShdw>
                </a:effectLst>
                <a:latin typeface="Corbe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1" smtClean="0">
                <a:solidFill>
                  <a:schemeClr val="bg1"/>
                </a:solidFill>
                <a:effectLst>
                  <a:outerShdw blurRad="50800" dist="38100" dir="2700000" algn="tl" rotWithShape="0">
                    <a:prstClr val="black">
                      <a:alpha val="40000"/>
                    </a:prstClr>
                  </a:outerShdw>
                </a:effectLst>
                <a:latin typeface="Corbel" pitchFamily="34" charset="0"/>
                <a:cs typeface="+mn-cs"/>
              </a:defRPr>
            </a:lvl1pPr>
          </a:lstStyle>
          <a:p>
            <a:pPr>
              <a:defRPr/>
            </a:pPr>
            <a:fld id="{F0DE186C-DA2B-45F4-B14C-007D649FC4F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rtl="0" fontAlgn="base">
        <a:spcBef>
          <a:spcPct val="0"/>
        </a:spcBef>
        <a:spcAft>
          <a:spcPct val="0"/>
        </a:spcAft>
        <a:defRPr sz="4400" kern="1200">
          <a:solidFill>
            <a:srgbClr val="FFCC00"/>
          </a:solidFill>
          <a:effectLst>
            <a:outerShdw blurRad="50800" dist="38100" dir="2700000" algn="tl" rotWithShape="0">
              <a:prstClr val="black">
                <a:alpha val="40000"/>
              </a:prstClr>
            </a:outerShdw>
          </a:effectLst>
          <a:latin typeface="Corbel" pitchFamily="34" charset="0"/>
          <a:ea typeface="+mj-ea"/>
          <a:cs typeface="+mj-cs"/>
        </a:defRPr>
      </a:lvl1pPr>
      <a:lvl2pPr algn="ctr" rtl="0" fontAlgn="base">
        <a:spcBef>
          <a:spcPct val="0"/>
        </a:spcBef>
        <a:spcAft>
          <a:spcPct val="0"/>
        </a:spcAft>
        <a:defRPr sz="4400">
          <a:solidFill>
            <a:srgbClr val="FFCC00"/>
          </a:solidFill>
          <a:latin typeface="Corbel" pitchFamily="34" charset="0"/>
        </a:defRPr>
      </a:lvl2pPr>
      <a:lvl3pPr algn="ctr" rtl="0" fontAlgn="base">
        <a:spcBef>
          <a:spcPct val="0"/>
        </a:spcBef>
        <a:spcAft>
          <a:spcPct val="0"/>
        </a:spcAft>
        <a:defRPr sz="4400">
          <a:solidFill>
            <a:srgbClr val="FFCC00"/>
          </a:solidFill>
          <a:latin typeface="Corbel" pitchFamily="34" charset="0"/>
        </a:defRPr>
      </a:lvl3pPr>
      <a:lvl4pPr algn="ctr" rtl="0" fontAlgn="base">
        <a:spcBef>
          <a:spcPct val="0"/>
        </a:spcBef>
        <a:spcAft>
          <a:spcPct val="0"/>
        </a:spcAft>
        <a:defRPr sz="4400">
          <a:solidFill>
            <a:srgbClr val="FFCC00"/>
          </a:solidFill>
          <a:latin typeface="Corbel" pitchFamily="34" charset="0"/>
        </a:defRPr>
      </a:lvl4pPr>
      <a:lvl5pPr algn="ctr" rtl="0" fontAlgn="base">
        <a:spcBef>
          <a:spcPct val="0"/>
        </a:spcBef>
        <a:spcAft>
          <a:spcPct val="0"/>
        </a:spcAft>
        <a:defRPr sz="4400">
          <a:solidFill>
            <a:srgbClr val="FFCC00"/>
          </a:solidFill>
          <a:latin typeface="Corbel" pitchFamily="34" charset="0"/>
        </a:defRPr>
      </a:lvl5pPr>
      <a:lvl6pPr marL="457200" algn="ctr" rtl="0" fontAlgn="base">
        <a:spcBef>
          <a:spcPct val="0"/>
        </a:spcBef>
        <a:spcAft>
          <a:spcPct val="0"/>
        </a:spcAft>
        <a:defRPr sz="4400">
          <a:solidFill>
            <a:srgbClr val="FFCC00"/>
          </a:solidFill>
          <a:latin typeface="Corbel" pitchFamily="34" charset="0"/>
        </a:defRPr>
      </a:lvl6pPr>
      <a:lvl7pPr marL="914400" algn="ctr" rtl="0" fontAlgn="base">
        <a:spcBef>
          <a:spcPct val="0"/>
        </a:spcBef>
        <a:spcAft>
          <a:spcPct val="0"/>
        </a:spcAft>
        <a:defRPr sz="4400">
          <a:solidFill>
            <a:srgbClr val="FFCC00"/>
          </a:solidFill>
          <a:latin typeface="Corbel" pitchFamily="34" charset="0"/>
        </a:defRPr>
      </a:lvl7pPr>
      <a:lvl8pPr marL="1371600" algn="ctr" rtl="0" fontAlgn="base">
        <a:spcBef>
          <a:spcPct val="0"/>
        </a:spcBef>
        <a:spcAft>
          <a:spcPct val="0"/>
        </a:spcAft>
        <a:defRPr sz="4400">
          <a:solidFill>
            <a:srgbClr val="FFCC00"/>
          </a:solidFill>
          <a:latin typeface="Corbel" pitchFamily="34" charset="0"/>
        </a:defRPr>
      </a:lvl8pPr>
      <a:lvl9pPr marL="1828800" algn="ctr" rtl="0" fontAlgn="base">
        <a:spcBef>
          <a:spcPct val="0"/>
        </a:spcBef>
        <a:spcAft>
          <a:spcPct val="0"/>
        </a:spcAft>
        <a:defRPr sz="4400">
          <a:solidFill>
            <a:srgbClr val="FFCC00"/>
          </a:solidFill>
          <a:latin typeface="Corbel" pitchFamily="34" charset="0"/>
        </a:defRPr>
      </a:lvl9pPr>
    </p:titleStyle>
    <p:bodyStyle>
      <a:lvl1pPr marL="342900" indent="-342900" algn="l" rtl="0" fontAlgn="base">
        <a:spcBef>
          <a:spcPct val="20000"/>
        </a:spcBef>
        <a:spcAft>
          <a:spcPct val="0"/>
        </a:spcAft>
        <a:buFont typeface="Arial" charset="0"/>
        <a:buChar char="•"/>
        <a:defRPr sz="32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1pPr>
      <a:lvl2pPr marL="742950" indent="-285750" algn="l" rtl="0" fontAlgn="base">
        <a:spcBef>
          <a:spcPct val="20000"/>
        </a:spcBef>
        <a:spcAft>
          <a:spcPct val="0"/>
        </a:spcAft>
        <a:buFont typeface="Arial" charset="0"/>
        <a:buChar char="–"/>
        <a:defRPr sz="28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2pPr>
      <a:lvl3pPr marL="1143000" indent="-228600" algn="l" rtl="0" fontAlgn="base">
        <a:spcBef>
          <a:spcPct val="20000"/>
        </a:spcBef>
        <a:spcAft>
          <a:spcPct val="0"/>
        </a:spcAft>
        <a:buFont typeface="Arial" charset="0"/>
        <a:buChar char="•"/>
        <a:defRPr sz="24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3pPr>
      <a:lvl4pPr marL="1600200" indent="-228600" algn="l" rtl="0" fontAlgn="base">
        <a:spcBef>
          <a:spcPct val="20000"/>
        </a:spcBef>
        <a:spcAft>
          <a:spcPct val="0"/>
        </a:spcAft>
        <a:buFont typeface="Arial"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4pPr>
      <a:lvl5pPr marL="2057400" indent="-228600" algn="l" rtl="0" fontAlgn="base">
        <a:spcBef>
          <a:spcPct val="20000"/>
        </a:spcBef>
        <a:spcAft>
          <a:spcPct val="0"/>
        </a:spcAft>
        <a:buFont typeface="Arial"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906-CF5A-418C-B813-5795E8770D4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5E07AFF-9B75-4DC7-8D43-2687BF333873}"/>
              </a:ext>
            </a:extLst>
          </p:cNvPr>
          <p:cNvSpPr>
            <a:spLocks noGrp="1"/>
          </p:cNvSpPr>
          <p:nvPr>
            <p:ph type="subTitle" idx="1"/>
          </p:nvPr>
        </p:nvSpPr>
        <p:spPr/>
        <p:txBody>
          <a:bodyPr/>
          <a:lstStyle/>
          <a:p>
            <a:endParaRPr lang="en-US"/>
          </a:p>
        </p:txBody>
      </p:sp>
      <p:pic>
        <p:nvPicPr>
          <p:cNvPr id="4" name="Picture 9">
            <a:extLst>
              <a:ext uri="{FF2B5EF4-FFF2-40B4-BE49-F238E27FC236}">
                <a16:creationId xmlns:a16="http://schemas.microsoft.com/office/drawing/2014/main" id="{B6C2AC4F-E6C6-402D-AD23-36E8291B1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78" y="0"/>
            <a:ext cx="9211733" cy="518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8BF020-84FF-4835-8FCA-BA49334DCD5E}"/>
              </a:ext>
            </a:extLst>
          </p:cNvPr>
          <p:cNvSpPr/>
          <p:nvPr/>
        </p:nvSpPr>
        <p:spPr>
          <a:xfrm>
            <a:off x="13135" y="5181600"/>
            <a:ext cx="9164385" cy="1728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B8FA4FCA-7086-410F-AEF4-A11B4F94D424}"/>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3710013" y="5236852"/>
            <a:ext cx="1723974" cy="1673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21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p>
            <a:pPr fontAlgn="auto">
              <a:spcAft>
                <a:spcPts val="0"/>
              </a:spcAft>
              <a:defRPr/>
            </a:pPr>
            <a:r>
              <a:rPr lang="en-US" sz="4800" b="1" dirty="0"/>
              <a:t>Seeing and Vision</a:t>
            </a:r>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r>
              <a:rPr lang="en-US" sz="4000" b="1" dirty="0"/>
              <a:t>People of vision</a:t>
            </a:r>
          </a:p>
          <a:p>
            <a:pPr fontAlgn="auto">
              <a:spcAft>
                <a:spcPts val="0"/>
              </a:spcAft>
              <a:buFont typeface="Arial" pitchFamily="34" charset="0"/>
              <a:buChar char="•"/>
              <a:defRPr/>
            </a:pPr>
            <a:r>
              <a:rPr lang="en-US" sz="4000" b="1" dirty="0"/>
              <a:t>Vision and eyesight</a:t>
            </a:r>
          </a:p>
          <a:p>
            <a:pPr fontAlgn="auto">
              <a:spcAft>
                <a:spcPts val="0"/>
              </a:spcAft>
              <a:buFont typeface="Arial" pitchFamily="34" charset="0"/>
              <a:buChar char="•"/>
              <a:defRPr/>
            </a:pPr>
            <a:r>
              <a:rPr lang="en-US" sz="4000" b="1" dirty="0"/>
              <a:t>Eyewitness examples</a:t>
            </a:r>
          </a:p>
          <a:p>
            <a:pPr lvl="1" fontAlgn="auto">
              <a:spcAft>
                <a:spcPts val="0"/>
              </a:spcAft>
              <a:buFont typeface="Arial" pitchFamily="34" charset="0"/>
              <a:buChar char="–"/>
              <a:defRPr/>
            </a:pPr>
            <a:r>
              <a:rPr lang="en-US" sz="4000" b="1" dirty="0"/>
              <a:t>See with brain (Filter)</a:t>
            </a:r>
          </a:p>
          <a:p>
            <a:pPr fontAlgn="auto">
              <a:spcAft>
                <a:spcPts val="0"/>
              </a:spcAft>
              <a:buFont typeface="Arial" pitchFamily="34" charset="0"/>
              <a:buChar char="•"/>
              <a:defRPr/>
            </a:pPr>
            <a:r>
              <a:rPr lang="en-US" sz="4000" b="1" dirty="0"/>
              <a:t>Vision disease</a:t>
            </a:r>
          </a:p>
          <a:p>
            <a:pPr fontAlgn="auto">
              <a:spcAft>
                <a:spcPts val="0"/>
              </a:spcAft>
              <a:buFont typeface="Arial" pitchFamily="34" charset="0"/>
              <a:buChar char="•"/>
              <a:defRPr/>
            </a:pPr>
            <a:r>
              <a:rPr lang="en-US" sz="4000" b="1" dirty="0"/>
              <a:t>Focus is key</a:t>
            </a:r>
          </a:p>
          <a:p>
            <a:pPr fontAlgn="auto">
              <a:spcAft>
                <a:spcPts val="0"/>
              </a:spcAft>
              <a:buFont typeface="Arial" pitchFamily="34" charset="0"/>
              <a:buChar char="•"/>
              <a:defRPr/>
            </a:pPr>
            <a:endParaRPr lang="en-US" sz="4000" b="1" dirty="0"/>
          </a:p>
        </p:txBody>
      </p:sp>
      <p:pic>
        <p:nvPicPr>
          <p:cNvPr id="19460" name="Picture 2" descr="C:\Documents and Settings\Shawn\Desktop\lesson\Sec\100_0242.JPG"/>
          <p:cNvPicPr>
            <a:picLocks noChangeAspect="1" noChangeArrowheads="1"/>
          </p:cNvPicPr>
          <p:nvPr/>
        </p:nvPicPr>
        <p:blipFill>
          <a:blip r:embed="rId3"/>
          <a:srcRect/>
          <a:stretch>
            <a:fillRect/>
          </a:stretch>
        </p:blipFill>
        <p:spPr bwMode="auto">
          <a:xfrm>
            <a:off x="5867400" y="4429125"/>
            <a:ext cx="3238500" cy="242887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06" name="Content Placeholder 3"/>
          <p:cNvPicPr>
            <a:picLocks noGrp="1" noChangeAspect="1"/>
          </p:cNvPicPr>
          <p:nvPr>
            <p:ph idx="1"/>
          </p:nvPr>
        </p:nvPicPr>
        <p:blipFill>
          <a:blip r:embed="rId3"/>
          <a:srcRect/>
          <a:stretch>
            <a:fillRect/>
          </a:stretch>
        </p:blipFill>
        <p:spPr bwMode="auto">
          <a:xfrm>
            <a:off x="38100" y="1112044"/>
            <a:ext cx="9166225" cy="5681924"/>
          </a:xfrm>
        </p:spPr>
      </p:pic>
      <p:sp>
        <p:nvSpPr>
          <p:cNvPr id="3" name="Rectangle 2"/>
          <p:cNvSpPr/>
          <p:nvPr/>
        </p:nvSpPr>
        <p:spPr>
          <a:xfrm>
            <a:off x="2000250" y="1103312"/>
            <a:ext cx="7124700" cy="57388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p>
            <a:pPr fontAlgn="auto">
              <a:spcAft>
                <a:spcPts val="0"/>
              </a:spcAft>
              <a:defRPr/>
            </a:pPr>
            <a:r>
              <a:rPr lang="en-US" sz="6000" b="1" dirty="0"/>
              <a:t>What do you see?</a:t>
            </a:r>
          </a:p>
        </p:txBody>
      </p:sp>
      <p:sp>
        <p:nvSpPr>
          <p:cNvPr id="6" name="Content Placeholder 2"/>
          <p:cNvSpPr txBox="1">
            <a:spLocks/>
          </p:cNvSpPr>
          <p:nvPr/>
        </p:nvSpPr>
        <p:spPr>
          <a:xfrm>
            <a:off x="2286000" y="2209800"/>
            <a:ext cx="6858000" cy="39163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4000" dirty="0"/>
              <a:t>Man be held at gunpoint?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54" name="Content Placeholder 3"/>
          <p:cNvPicPr>
            <a:picLocks noGrp="1" noChangeAspect="1"/>
          </p:cNvPicPr>
          <p:nvPr>
            <p:ph idx="1"/>
          </p:nvPr>
        </p:nvPicPr>
        <p:blipFill>
          <a:blip r:embed="rId3"/>
          <a:srcRect/>
          <a:stretch>
            <a:fillRect/>
          </a:stretch>
        </p:blipFill>
        <p:spPr bwMode="auto">
          <a:xfrm>
            <a:off x="-22225" y="1143000"/>
            <a:ext cx="9166225" cy="5638800"/>
          </a:xfrm>
        </p:spPr>
      </p:pic>
      <p:sp>
        <p:nvSpPr>
          <p:cNvPr id="6" name="Rectangle 5"/>
          <p:cNvSpPr/>
          <p:nvPr/>
        </p:nvSpPr>
        <p:spPr>
          <a:xfrm>
            <a:off x="-38100" y="838200"/>
            <a:ext cx="6362700" cy="6019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a:solidFill>
                  <a:schemeClr val="tx1"/>
                </a:solidFill>
              </a:ln>
            </a:endParaRPr>
          </a:p>
        </p:txBody>
      </p:sp>
      <p:sp>
        <p:nvSpPr>
          <p:cNvPr id="2" name="Title 1"/>
          <p:cNvSpPr>
            <a:spLocks noGrp="1"/>
          </p:cNvSpPr>
          <p:nvPr>
            <p:ph type="title"/>
          </p:nvPr>
        </p:nvSpPr>
        <p:spPr/>
        <p:txBody>
          <a:bodyPr/>
          <a:lstStyle/>
          <a:p>
            <a:pPr fontAlgn="auto">
              <a:spcAft>
                <a:spcPts val="0"/>
              </a:spcAft>
              <a:defRPr/>
            </a:pPr>
            <a:r>
              <a:rPr lang="en-US" sz="6000" b="1" dirty="0"/>
              <a:t>What do you see?</a:t>
            </a:r>
          </a:p>
        </p:txBody>
      </p:sp>
      <p:sp>
        <p:nvSpPr>
          <p:cNvPr id="7" name="Content Placeholder 2"/>
          <p:cNvSpPr txBox="1">
            <a:spLocks/>
          </p:cNvSpPr>
          <p:nvPr/>
        </p:nvSpPr>
        <p:spPr>
          <a:xfrm>
            <a:off x="457200" y="1889125"/>
            <a:ext cx="5676900" cy="39163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effectLst>
                  <a:outerShdw blurRad="50800" dist="38100" dir="2700000" algn="tl" rotWithShape="0">
                    <a:prstClr val="black">
                      <a:alpha val="40000"/>
                    </a:prstClr>
                  </a:outerShdw>
                </a:effectLst>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4000" dirty="0"/>
              <a:t>Man being helped?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02" name="Content Placeholder 3"/>
          <p:cNvPicPr>
            <a:picLocks noGrp="1" noChangeAspect="1"/>
          </p:cNvPicPr>
          <p:nvPr>
            <p:ph idx="1"/>
          </p:nvPr>
        </p:nvPicPr>
        <p:blipFill>
          <a:blip r:embed="rId3"/>
          <a:srcRect/>
          <a:stretch>
            <a:fillRect/>
          </a:stretch>
        </p:blipFill>
        <p:spPr bwMode="auto">
          <a:xfrm>
            <a:off x="-22225" y="1143000"/>
            <a:ext cx="9166225" cy="5638800"/>
          </a:xfrm>
        </p:spPr>
      </p:pic>
      <p:sp>
        <p:nvSpPr>
          <p:cNvPr id="2" name="Title 1"/>
          <p:cNvSpPr>
            <a:spLocks noGrp="1"/>
          </p:cNvSpPr>
          <p:nvPr>
            <p:ph type="title"/>
          </p:nvPr>
        </p:nvSpPr>
        <p:spPr>
          <a:xfrm>
            <a:off x="419100" y="15875"/>
            <a:ext cx="8229600" cy="1143000"/>
          </a:xfrm>
        </p:spPr>
        <p:txBody>
          <a:bodyPr/>
          <a:lstStyle/>
          <a:p>
            <a:pPr fontAlgn="auto">
              <a:spcAft>
                <a:spcPts val="0"/>
              </a:spcAft>
              <a:defRPr/>
            </a:pPr>
            <a:r>
              <a:rPr lang="en-US" sz="6000" b="1" dirty="0"/>
              <a:t>What do you see?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7652" name="Picture 2" descr="D:\Documents\Pictures\FunPics dec 2009\Illusions\Catchingsuninhands1.jpg"/>
          <p:cNvPicPr>
            <a:picLocks noChangeAspect="1" noChangeArrowheads="1"/>
          </p:cNvPicPr>
          <p:nvPr/>
        </p:nvPicPr>
        <p:blipFill>
          <a:blip r:embed="rId3"/>
          <a:srcRect/>
          <a:stretch>
            <a:fillRect/>
          </a:stretch>
        </p:blipFill>
        <p:spPr bwMode="auto">
          <a:xfrm>
            <a:off x="28575" y="457200"/>
            <a:ext cx="9077325" cy="593725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9700" name="Picture 2" descr="D:\Documents\Pictures\FunPics dec 2009\Illusions\16t.jpg"/>
          <p:cNvPicPr>
            <a:picLocks noChangeAspect="1" noChangeArrowheads="1"/>
          </p:cNvPicPr>
          <p:nvPr/>
        </p:nvPicPr>
        <p:blipFill>
          <a:blip r:embed="rId3"/>
          <a:srcRect/>
          <a:stretch>
            <a:fillRect/>
          </a:stretch>
        </p:blipFill>
        <p:spPr bwMode="auto">
          <a:xfrm>
            <a:off x="0" y="-15875"/>
            <a:ext cx="4662488" cy="3521075"/>
          </a:xfrm>
          <a:prstGeom prst="rect">
            <a:avLst/>
          </a:prstGeom>
          <a:noFill/>
          <a:ln w="9525">
            <a:noFill/>
            <a:miter lim="800000"/>
            <a:headEnd/>
            <a:tailEnd/>
          </a:ln>
        </p:spPr>
      </p:pic>
      <p:pic>
        <p:nvPicPr>
          <p:cNvPr id="29701" name="Picture 2" descr="D:\Documents\Pictures\FunPics dec 2009\Illusions\70sillusion.jpg"/>
          <p:cNvPicPr>
            <a:picLocks noChangeAspect="1" noChangeArrowheads="1"/>
          </p:cNvPicPr>
          <p:nvPr/>
        </p:nvPicPr>
        <p:blipFill>
          <a:blip r:embed="rId4"/>
          <a:srcRect/>
          <a:stretch>
            <a:fillRect/>
          </a:stretch>
        </p:blipFill>
        <p:spPr bwMode="auto">
          <a:xfrm>
            <a:off x="4564063" y="3429000"/>
            <a:ext cx="4541837" cy="34290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1748" name="Picture 2" descr="D:\Documents\Pictures\FunPics dec 2009\Illusions\lionmouse-illusion1.jpg"/>
          <p:cNvPicPr>
            <a:picLocks noChangeAspect="1" noChangeArrowheads="1"/>
          </p:cNvPicPr>
          <p:nvPr/>
        </p:nvPicPr>
        <p:blipFill>
          <a:blip r:embed="rId3"/>
          <a:srcRect/>
          <a:stretch>
            <a:fillRect/>
          </a:stretch>
        </p:blipFill>
        <p:spPr bwMode="auto">
          <a:xfrm>
            <a:off x="2832100" y="1327150"/>
            <a:ext cx="3479800" cy="4203700"/>
          </a:xfrm>
          <a:prstGeom prst="rect">
            <a:avLst/>
          </a:prstGeom>
          <a:noFill/>
          <a:ln w="9525">
            <a:noFill/>
            <a:miter lim="800000"/>
            <a:headEnd/>
            <a:tailEnd/>
          </a:ln>
        </p:spPr>
      </p:pic>
      <p:pic>
        <p:nvPicPr>
          <p:cNvPr id="31749" name="Picture 3" descr="D:\Documents\Pictures\FunPics dec 2009\Illusions\lionmouse-illusion2.jpg"/>
          <p:cNvPicPr>
            <a:picLocks noChangeAspect="1" noChangeArrowheads="1"/>
          </p:cNvPicPr>
          <p:nvPr/>
        </p:nvPicPr>
        <p:blipFill>
          <a:blip r:embed="rId4"/>
          <a:srcRect/>
          <a:stretch>
            <a:fillRect/>
          </a:stretch>
        </p:blipFill>
        <p:spPr bwMode="auto">
          <a:xfrm>
            <a:off x="22225" y="679450"/>
            <a:ext cx="9137650" cy="5529263"/>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796" name="Picture 2" descr="C:\Documents and Settings\Shawn\Desktop\lesson\3wdgrRdCiQiIPdu7da.jpg"/>
          <p:cNvPicPr>
            <a:picLocks noChangeAspect="1" noChangeArrowheads="1"/>
          </p:cNvPicPr>
          <p:nvPr/>
        </p:nvPicPr>
        <p:blipFill>
          <a:blip r:embed="rId3"/>
          <a:srcRect/>
          <a:stretch>
            <a:fillRect/>
          </a:stretch>
        </p:blipFill>
        <p:spPr bwMode="auto">
          <a:xfrm>
            <a:off x="609600" y="804863"/>
            <a:ext cx="7924800" cy="524827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Heart is Source</a:t>
            </a:r>
          </a:p>
        </p:txBody>
      </p:sp>
      <p:sp>
        <p:nvSpPr>
          <p:cNvPr id="35842" name="Content Placeholder 2"/>
          <p:cNvSpPr>
            <a:spLocks noGrp="1"/>
          </p:cNvSpPr>
          <p:nvPr>
            <p:ph idx="1"/>
          </p:nvPr>
        </p:nvSpPr>
        <p:spPr bwMode="auto">
          <a:xfrm>
            <a:off x="533400" y="1371600"/>
            <a:ext cx="8229600" cy="4525963"/>
          </a:xfrm>
        </p:spPr>
        <p:txBody>
          <a:bodyPr wrap="square" numCol="1" anchor="t" anchorCtr="0" compatLnSpc="1">
            <a:prstTxWarp prst="textNoShape">
              <a:avLst/>
            </a:prstTxWarp>
            <a:normAutofit fontScale="92500" lnSpcReduction="10000"/>
          </a:bodyPr>
          <a:lstStyle/>
          <a:p>
            <a:pPr marL="0">
              <a:spcBef>
                <a:spcPct val="0"/>
              </a:spcBef>
            </a:pPr>
            <a:r>
              <a:rPr lang="en-US" sz="4000" b="1">
                <a:effectLst/>
              </a:rPr>
              <a:t>Mk 7:21-23 For from within, out of the heart of men, proceed evil thoughts, adulteries, fornications, murders, </a:t>
            </a:r>
            <a:r>
              <a:rPr lang="en-US" sz="4000" b="1" baseline="30000">
                <a:effectLst/>
              </a:rPr>
              <a:t>22</a:t>
            </a:r>
            <a:r>
              <a:rPr lang="en-US" sz="4000" b="1">
                <a:effectLst/>
              </a:rPr>
              <a:t> Thefts, covetousness﻿﻿, wickedness, deceit, lasciviousness, an evil eye, blasphemy, pride, foolishness: </a:t>
            </a:r>
            <a:r>
              <a:rPr lang="en-US" sz="4000" b="1" baseline="30000">
                <a:effectLst/>
              </a:rPr>
              <a:t>23</a:t>
            </a:r>
            <a:r>
              <a:rPr lang="en-US" sz="4000" b="1">
                <a:effectLst/>
              </a:rPr>
              <a:t> All these evil things come from within, and defile the man.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7892" name="Picture 2" descr="C:\Documents and Settings\Shawn\Desktop\lesson\lincoln1a.jpg"/>
          <p:cNvPicPr>
            <a:picLocks noChangeAspect="1" noChangeArrowheads="1"/>
          </p:cNvPicPr>
          <p:nvPr/>
        </p:nvPicPr>
        <p:blipFill>
          <a:blip r:embed="rId3"/>
          <a:srcRect/>
          <a:stretch>
            <a:fillRect/>
          </a:stretch>
        </p:blipFill>
        <p:spPr bwMode="auto">
          <a:xfrm>
            <a:off x="228600" y="296863"/>
            <a:ext cx="4724400" cy="6446837"/>
          </a:xfrm>
          <a:prstGeom prst="rect">
            <a:avLst/>
          </a:prstGeom>
          <a:noFill/>
          <a:ln w="9525">
            <a:noFill/>
            <a:miter lim="800000"/>
            <a:headEnd/>
            <a:tailEnd/>
          </a:ln>
        </p:spPr>
      </p:pic>
      <p:pic>
        <p:nvPicPr>
          <p:cNvPr id="6147" name="Picture 3" descr="C:\Documents and Settings\Shawn\Desktop\lesson\lincoln1+2.jpg"/>
          <p:cNvPicPr>
            <a:picLocks noChangeAspect="1" noChangeArrowheads="1"/>
          </p:cNvPicPr>
          <p:nvPr/>
        </p:nvPicPr>
        <p:blipFill>
          <a:blip r:embed="rId4"/>
          <a:srcRect/>
          <a:stretch>
            <a:fillRect/>
          </a:stretch>
        </p:blipFill>
        <p:spPr bwMode="auto">
          <a:xfrm>
            <a:off x="4805363" y="3871913"/>
            <a:ext cx="4300537" cy="2871787"/>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Subtitle 2"/>
          <p:cNvSpPr>
            <a:spLocks noGrp="1"/>
          </p:cNvSpPr>
          <p:nvPr>
            <p:ph type="subTitle" idx="4294967295"/>
          </p:nvPr>
        </p:nvSpPr>
        <p:spPr bwMode="auto">
          <a:xfrm>
            <a:off x="1371600" y="3886200"/>
            <a:ext cx="6400800" cy="1752600"/>
          </a:xfrm>
          <a:noFill/>
        </p:spPr>
        <p:txBody>
          <a:bodyPr wrap="square" numCol="1" anchor="t" anchorCtr="0" compatLnSpc="1">
            <a:prstTxWarp prst="textNoShape">
              <a:avLst/>
            </a:prstTxWarp>
          </a:bodyPr>
          <a:lstStyle/>
          <a:p>
            <a:pPr marL="0" indent="0" algn="ctr" defTabSz="457200">
              <a:buFont typeface="Arial" charset="0"/>
              <a:buNone/>
            </a:pPr>
            <a:endParaRPr lang="en-US">
              <a:solidFill>
                <a:srgbClr val="898989"/>
              </a:solidFill>
              <a:effectLst/>
            </a:endParaRPr>
          </a:p>
        </p:txBody>
      </p:sp>
      <p:pic>
        <p:nvPicPr>
          <p:cNvPr id="111620" name="Picture 3" descr="focus title copy.jpg"/>
          <p:cNvPicPr>
            <a:picLocks noChangeAspect="1"/>
          </p:cNvPicPr>
          <p:nvPr/>
        </p:nvPicPr>
        <p:blipFill>
          <a:blip r:embed="rId3"/>
          <a:srcRect/>
          <a:stretch>
            <a:fillRect/>
          </a:stretch>
        </p:blipFill>
        <p:spPr bwMode="auto">
          <a:xfrm>
            <a:off x="0" y="11349"/>
            <a:ext cx="9144000" cy="6858000"/>
          </a:xfrm>
          <a:prstGeom prst="rect">
            <a:avLst/>
          </a:prstGeom>
          <a:noFill/>
          <a:ln w="9525">
            <a:noFill/>
            <a:miter lim="800000"/>
            <a:headEnd/>
            <a:tailEnd/>
          </a:ln>
        </p:spPr>
      </p:pic>
      <p:sp>
        <p:nvSpPr>
          <p:cNvPr id="3" name="Rectangle 2">
            <a:extLst>
              <a:ext uri="{FF2B5EF4-FFF2-40B4-BE49-F238E27FC236}">
                <a16:creationId xmlns:a16="http://schemas.microsoft.com/office/drawing/2014/main" id="{16B1A3D8-D406-44FD-AACB-7DADDE2F3197}"/>
              </a:ext>
            </a:extLst>
          </p:cNvPr>
          <p:cNvSpPr/>
          <p:nvPr/>
        </p:nvSpPr>
        <p:spPr>
          <a:xfrm rot="21389840">
            <a:off x="1952896" y="4604204"/>
            <a:ext cx="6096862"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Light Lesson 5 </a:t>
            </a:r>
          </a:p>
          <a:p>
            <a:pPr algn="ctr"/>
            <a:r>
              <a:rPr lang="en-US" sz="5400" b="1" dirty="0">
                <a:ln w="22225">
                  <a:solidFill>
                    <a:schemeClr val="accent2"/>
                  </a:solidFill>
                  <a:prstDash val="solid"/>
                </a:ln>
                <a:solidFill>
                  <a:schemeClr val="accent2">
                    <a:lumMod val="40000"/>
                    <a:lumOff val="60000"/>
                  </a:schemeClr>
                </a:solidFill>
              </a:rPr>
              <a:t>Light to the World</a:t>
            </a:r>
            <a:endParaRPr 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9940" name="Picture 2" descr="C:\Documents and Settings\Shawn\Desktop\lesson\grant1a.jpg"/>
          <p:cNvPicPr>
            <a:picLocks noChangeAspect="1" noChangeArrowheads="1"/>
          </p:cNvPicPr>
          <p:nvPr/>
        </p:nvPicPr>
        <p:blipFill>
          <a:blip r:embed="rId3"/>
          <a:srcRect/>
          <a:stretch>
            <a:fillRect/>
          </a:stretch>
        </p:blipFill>
        <p:spPr bwMode="auto">
          <a:xfrm>
            <a:off x="0" y="106363"/>
            <a:ext cx="9105900" cy="6692900"/>
          </a:xfrm>
          <a:prstGeom prst="rect">
            <a:avLst/>
          </a:prstGeom>
          <a:noFill/>
          <a:ln w="9525">
            <a:noFill/>
            <a:miter lim="800000"/>
            <a:headEnd/>
            <a:tailEnd/>
          </a:ln>
        </p:spPr>
      </p:pic>
      <p:pic>
        <p:nvPicPr>
          <p:cNvPr id="7171" name="Picture 3" descr="C:\Documents and Settings\Shawn\Desktop\lesson\grant1234.jpg"/>
          <p:cNvPicPr>
            <a:picLocks noChangeAspect="1" noChangeArrowheads="1"/>
          </p:cNvPicPr>
          <p:nvPr/>
        </p:nvPicPr>
        <p:blipFill>
          <a:blip r:embed="rId4"/>
          <a:srcRect/>
          <a:stretch>
            <a:fillRect/>
          </a:stretch>
        </p:blipFill>
        <p:spPr bwMode="auto">
          <a:xfrm>
            <a:off x="0" y="3452813"/>
            <a:ext cx="9150350" cy="3446462"/>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400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1988" name="Picture 2" descr="C:\Documents and Settings\Shawn\Desktop\lesson\couric1+2.jpg"/>
          <p:cNvPicPr>
            <a:picLocks noChangeAspect="1" noChangeArrowheads="1"/>
          </p:cNvPicPr>
          <p:nvPr/>
        </p:nvPicPr>
        <p:blipFill>
          <a:blip r:embed="rId3"/>
          <a:srcRect/>
          <a:stretch>
            <a:fillRect/>
          </a:stretch>
        </p:blipFill>
        <p:spPr bwMode="auto">
          <a:xfrm>
            <a:off x="0" y="244475"/>
            <a:ext cx="9048750" cy="64008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4036" name="Picture 2" descr="C:\Documents and Settings\Shawn\Desktop\lesson\220px-DOF-ShallowDepthofField.jpg"/>
          <p:cNvPicPr>
            <a:picLocks noChangeAspect="1" noChangeArrowheads="1"/>
          </p:cNvPicPr>
          <p:nvPr/>
        </p:nvPicPr>
        <p:blipFill>
          <a:blip r:embed="rId3"/>
          <a:srcRect/>
          <a:stretch>
            <a:fillRect/>
          </a:stretch>
        </p:blipFill>
        <p:spPr bwMode="auto">
          <a:xfrm>
            <a:off x="0" y="0"/>
            <a:ext cx="4138613" cy="2971800"/>
          </a:xfrm>
          <a:prstGeom prst="rect">
            <a:avLst/>
          </a:prstGeom>
          <a:noFill/>
          <a:ln w="9525">
            <a:noFill/>
            <a:miter lim="800000"/>
            <a:headEnd/>
            <a:tailEnd/>
          </a:ln>
        </p:spPr>
      </p:pic>
      <p:pic>
        <p:nvPicPr>
          <p:cNvPr id="44037" name="Picture 3" descr="C:\Documents and Settings\Shawn\Desktop\lesson\220px-Jonquil_flowers_at_f5.jpg"/>
          <p:cNvPicPr>
            <a:picLocks noChangeAspect="1" noChangeArrowheads="1"/>
          </p:cNvPicPr>
          <p:nvPr/>
        </p:nvPicPr>
        <p:blipFill>
          <a:blip r:embed="rId4"/>
          <a:srcRect/>
          <a:stretch>
            <a:fillRect/>
          </a:stretch>
        </p:blipFill>
        <p:spPr bwMode="auto">
          <a:xfrm>
            <a:off x="4405313" y="3444875"/>
            <a:ext cx="4602162" cy="3032125"/>
          </a:xfrm>
          <a:prstGeom prst="rect">
            <a:avLst/>
          </a:prstGeom>
          <a:noFill/>
          <a:ln w="9525">
            <a:noFill/>
            <a:miter lim="800000"/>
            <a:headEnd/>
            <a:tailEnd/>
          </a:ln>
        </p:spPr>
      </p:pic>
      <p:pic>
        <p:nvPicPr>
          <p:cNvPr id="44038" name="Picture 4" descr="C:\Documents and Settings\Shawn\Desktop\lesson\220px-Jonquil_flowers_at_f32.jpg"/>
          <p:cNvPicPr>
            <a:picLocks noChangeAspect="1" noChangeArrowheads="1"/>
          </p:cNvPicPr>
          <p:nvPr/>
        </p:nvPicPr>
        <p:blipFill>
          <a:blip r:embed="rId5"/>
          <a:srcRect/>
          <a:stretch>
            <a:fillRect/>
          </a:stretch>
        </p:blipFill>
        <p:spPr bwMode="auto">
          <a:xfrm>
            <a:off x="4405313" y="93663"/>
            <a:ext cx="4684712" cy="3087687"/>
          </a:xfrm>
          <a:prstGeom prst="rect">
            <a:avLst/>
          </a:prstGeom>
          <a:noFill/>
          <a:ln w="9525">
            <a:noFill/>
            <a:miter lim="800000"/>
            <a:headEnd/>
            <a:tailEnd/>
          </a:ln>
        </p:spPr>
      </p:pic>
      <p:pic>
        <p:nvPicPr>
          <p:cNvPr id="44039" name="Picture 2" descr="C:\Documents and Settings\Shawn\Desktop\lesson\Sec\selected area grab # - 49.jpg"/>
          <p:cNvPicPr>
            <a:picLocks noChangeAspect="1" noChangeArrowheads="1"/>
          </p:cNvPicPr>
          <p:nvPr/>
        </p:nvPicPr>
        <p:blipFill>
          <a:blip r:embed="rId6"/>
          <a:srcRect/>
          <a:stretch>
            <a:fillRect/>
          </a:stretch>
        </p:blipFill>
        <p:spPr bwMode="auto">
          <a:xfrm>
            <a:off x="0" y="3543300"/>
            <a:ext cx="4330700" cy="283527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6084" name="Picture 2" descr="C:\Documents and Settings\Shawn\Desktop\lesson\deep-depth-of-field_1.jpg"/>
          <p:cNvPicPr>
            <a:picLocks noChangeAspect="1" noChangeArrowheads="1"/>
          </p:cNvPicPr>
          <p:nvPr/>
        </p:nvPicPr>
        <p:blipFill>
          <a:blip r:embed="rId3"/>
          <a:srcRect/>
          <a:stretch>
            <a:fillRect/>
          </a:stretch>
        </p:blipFill>
        <p:spPr bwMode="auto">
          <a:xfrm>
            <a:off x="-38100" y="0"/>
            <a:ext cx="4362450" cy="6019800"/>
          </a:xfrm>
          <a:prstGeom prst="rect">
            <a:avLst/>
          </a:prstGeom>
          <a:noFill/>
          <a:ln w="9525">
            <a:noFill/>
            <a:miter lim="800000"/>
            <a:headEnd/>
            <a:tailEnd/>
          </a:ln>
        </p:spPr>
      </p:pic>
      <p:pic>
        <p:nvPicPr>
          <p:cNvPr id="46085" name="Picture 3" descr="C:\Documents and Settings\Shawn\Desktop\lesson\shallow-depth-of-field_1 (1).jpg"/>
          <p:cNvPicPr>
            <a:picLocks noChangeAspect="1" noChangeArrowheads="1"/>
          </p:cNvPicPr>
          <p:nvPr/>
        </p:nvPicPr>
        <p:blipFill>
          <a:blip r:embed="rId4"/>
          <a:srcRect/>
          <a:stretch>
            <a:fillRect/>
          </a:stretch>
        </p:blipFill>
        <p:spPr bwMode="auto">
          <a:xfrm>
            <a:off x="4667250" y="15875"/>
            <a:ext cx="4351338" cy="600392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8132" name="Picture 2" descr="C:\Documents and Settings\Shawn\Desktop\lesson\softpinksmoke.jpg"/>
          <p:cNvPicPr>
            <a:picLocks noChangeAspect="1" noChangeArrowheads="1"/>
          </p:cNvPicPr>
          <p:nvPr/>
        </p:nvPicPr>
        <p:blipFill>
          <a:blip r:embed="rId3"/>
          <a:srcRect/>
          <a:stretch>
            <a:fillRect/>
          </a:stretch>
        </p:blipFill>
        <p:spPr bwMode="auto">
          <a:xfrm>
            <a:off x="0" y="1998663"/>
            <a:ext cx="9105900" cy="4843462"/>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0" name="Picture 2" descr="C:\Documents and Settings\Shawn\Desktop\lesson\orange.jpg"/>
          <p:cNvPicPr>
            <a:picLocks noChangeAspect="1" noChangeArrowheads="1"/>
          </p:cNvPicPr>
          <p:nvPr/>
        </p:nvPicPr>
        <p:blipFill>
          <a:blip r:embed="rId3"/>
          <a:srcRect/>
          <a:stretch>
            <a:fillRect/>
          </a:stretch>
        </p:blipFill>
        <p:spPr bwMode="auto">
          <a:xfrm>
            <a:off x="-7938" y="379413"/>
            <a:ext cx="9174163" cy="6129337"/>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2228" name="Picture 2" descr="C:\Documents and Settings\Shawn\Desktop\lesson\oprah1+2.jpg"/>
          <p:cNvPicPr>
            <a:picLocks noChangeAspect="1" noChangeArrowheads="1"/>
          </p:cNvPicPr>
          <p:nvPr/>
        </p:nvPicPr>
        <p:blipFill>
          <a:blip r:embed="rId3"/>
          <a:srcRect/>
          <a:stretch>
            <a:fillRect/>
          </a:stretch>
        </p:blipFill>
        <p:spPr bwMode="auto">
          <a:xfrm>
            <a:off x="0" y="38100"/>
            <a:ext cx="9144000" cy="664845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5" name="Rectangle 4"/>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4276" name="Picture 2" descr="C:\Documents and Settings\Shawn\Desktop\lesson\Sec\069funpic.jpg"/>
          <p:cNvPicPr>
            <a:picLocks noChangeAspect="1" noChangeArrowheads="1"/>
          </p:cNvPicPr>
          <p:nvPr/>
        </p:nvPicPr>
        <p:blipFill>
          <a:blip r:embed="rId3"/>
          <a:srcRect/>
          <a:stretch>
            <a:fillRect/>
          </a:stretch>
        </p:blipFill>
        <p:spPr bwMode="auto">
          <a:xfrm>
            <a:off x="1066800" y="0"/>
            <a:ext cx="6948488" cy="6919913"/>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6324" name="Picture 2" descr="C:\Documents and Settings\Shawn\Desktop\lesson\mediamanpulation2.jpg"/>
          <p:cNvPicPr>
            <a:picLocks noChangeAspect="1" noChangeArrowheads="1"/>
          </p:cNvPicPr>
          <p:nvPr/>
        </p:nvPicPr>
        <p:blipFill>
          <a:blip r:embed="rId3"/>
          <a:srcRect/>
          <a:stretch>
            <a:fillRect/>
          </a:stretch>
        </p:blipFill>
        <p:spPr bwMode="auto">
          <a:xfrm>
            <a:off x="-304800" y="-361950"/>
            <a:ext cx="9753600" cy="75819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8372" name="Picture 2" descr="C:\Documents and Settings\Shawn\Desktop\lesson\gnome-dof.JPG"/>
          <p:cNvPicPr>
            <a:picLocks noChangeAspect="1" noChangeArrowheads="1"/>
          </p:cNvPicPr>
          <p:nvPr/>
        </p:nvPicPr>
        <p:blipFill>
          <a:blip r:embed="rId3"/>
          <a:srcRect/>
          <a:stretch>
            <a:fillRect/>
          </a:stretch>
        </p:blipFill>
        <p:spPr bwMode="auto">
          <a:xfrm>
            <a:off x="1554163" y="22225"/>
            <a:ext cx="5959475" cy="3352800"/>
          </a:xfrm>
          <a:prstGeom prst="rect">
            <a:avLst/>
          </a:prstGeom>
          <a:noFill/>
          <a:ln w="9525">
            <a:noFill/>
            <a:miter lim="800000"/>
            <a:headEnd/>
            <a:tailEnd/>
          </a:ln>
        </p:spPr>
      </p:pic>
      <p:pic>
        <p:nvPicPr>
          <p:cNvPr id="58373" name="Picture 3" descr="C:\Documents and Settings\Shawn\Desktop\lesson\gnome-video.jpg"/>
          <p:cNvPicPr>
            <a:picLocks noChangeAspect="1" noChangeArrowheads="1"/>
          </p:cNvPicPr>
          <p:nvPr/>
        </p:nvPicPr>
        <p:blipFill>
          <a:blip r:embed="rId4"/>
          <a:srcRect/>
          <a:stretch>
            <a:fillRect/>
          </a:stretch>
        </p:blipFill>
        <p:spPr bwMode="auto">
          <a:xfrm rot="10800000" flipH="1" flipV="1">
            <a:off x="1465263" y="3375025"/>
            <a:ext cx="6137275" cy="3452813"/>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0CBA-4DC5-4440-B050-A2F79A8C07F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1EA3E52-DA2B-4710-8766-4D9770991B7D}"/>
              </a:ext>
            </a:extLst>
          </p:cNvPr>
          <p:cNvSpPr>
            <a:spLocks noGrp="1"/>
          </p:cNvSpPr>
          <p:nvPr>
            <p:ph idx="1"/>
          </p:nvPr>
        </p:nvSpPr>
        <p:spPr>
          <a:xfrm>
            <a:off x="457200" y="1600200"/>
            <a:ext cx="8229600" cy="5105400"/>
          </a:xfrm>
        </p:spPr>
        <p:txBody>
          <a:bodyPr>
            <a:normAutofit fontScale="85000" lnSpcReduction="20000"/>
          </a:bodyPr>
          <a:lstStyle/>
          <a:p>
            <a:r>
              <a:rPr lang="en-US" b="1" dirty="0">
                <a:effectLst/>
              </a:rPr>
              <a:t>Drivers who notice something in their peripheral vision often suddenly realize they are off the road and moving in the direction of the thing that caught their eyes.  </a:t>
            </a:r>
          </a:p>
          <a:p>
            <a:r>
              <a:rPr lang="en-US" b="1" dirty="0">
                <a:effectLst/>
              </a:rPr>
              <a:t>Focus is important.  There is power in focusing on a task or problem.  </a:t>
            </a:r>
          </a:p>
          <a:p>
            <a:r>
              <a:rPr lang="en-US" b="1" dirty="0">
                <a:effectLst/>
              </a:rPr>
              <a:t>Some folks with Asperger’s Syndrome can hyper-focus on a problem that seems to fail being solved individual who are neurologically typical.  At other times, this same group will miss the obvious body language cues that everyone else sees.  </a:t>
            </a:r>
          </a:p>
          <a:p>
            <a:r>
              <a:rPr lang="en-US" b="1" dirty="0">
                <a:effectLst/>
              </a:rPr>
              <a:t>Because God is our light, children of the Light must focus on Jesus, fixing their eyes on Him. </a:t>
            </a:r>
            <a:endParaRPr lang="en-US" b="1" dirty="0"/>
          </a:p>
        </p:txBody>
      </p:sp>
    </p:spTree>
    <p:extLst>
      <p:ext uri="{BB962C8B-B14F-4D97-AF65-F5344CB8AC3E}">
        <p14:creationId xmlns:p14="http://schemas.microsoft.com/office/powerpoint/2010/main" val="294496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p>
            <a:pPr fontAlgn="auto">
              <a:spcAft>
                <a:spcPts val="0"/>
              </a:spcAft>
              <a:defRPr/>
            </a:pPr>
            <a:r>
              <a:rPr lang="en-US" dirty="0"/>
              <a:t>WHAT IS YOUR FOCUS?</a:t>
            </a:r>
          </a:p>
        </p:txBody>
      </p:sp>
      <p:pic>
        <p:nvPicPr>
          <p:cNvPr id="60419" name="Content Placeholder 4"/>
          <p:cNvPicPr>
            <a:picLocks noGrp="1" noChangeAspect="1"/>
          </p:cNvPicPr>
          <p:nvPr>
            <p:ph idx="1"/>
          </p:nvPr>
        </p:nvPicPr>
        <p:blipFill>
          <a:blip r:embed="rId3"/>
          <a:srcRect/>
          <a:stretch>
            <a:fillRect/>
          </a:stretch>
        </p:blipFill>
        <p:spPr bwMode="auto">
          <a:xfrm>
            <a:off x="4876800" y="1920875"/>
            <a:ext cx="2438400" cy="3048000"/>
          </a:xfrm>
        </p:spPr>
      </p:pic>
      <p:sp>
        <p:nvSpPr>
          <p:cNvPr id="3" name="Rectangle 2"/>
          <p:cNvSpPr/>
          <p:nvPr/>
        </p:nvSpPr>
        <p:spPr>
          <a:xfrm>
            <a:off x="3272287" y="5334000"/>
            <a:ext cx="2599431" cy="923330"/>
          </a:xfrm>
          <a:prstGeom prst="rect">
            <a:avLst/>
          </a:prstGeom>
          <a:noFill/>
        </p:spPr>
        <p:txBody>
          <a:bodyPr wrap="none">
            <a:spAutoFit/>
          </a:bodyPr>
          <a:lstStyle/>
          <a:p>
            <a:pPr algn="ctr" fontAlgn="auto">
              <a:spcBef>
                <a:spcPts val="0"/>
              </a:spcBef>
              <a:spcAft>
                <a:spcPts val="0"/>
              </a:spcAft>
              <a:defRPr/>
            </a:pP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10 (two)</a:t>
            </a:r>
          </a:p>
        </p:txBody>
      </p:sp>
      <p:pic>
        <p:nvPicPr>
          <p:cNvPr id="60421" name="Picture 2" descr="C:\Documents and Settings\Shawn\Desktop\lesson\Sec\4206548468_e38a0e43cf.jpg"/>
          <p:cNvPicPr>
            <a:picLocks noChangeAspect="1" noChangeArrowheads="1"/>
          </p:cNvPicPr>
          <p:nvPr/>
        </p:nvPicPr>
        <p:blipFill>
          <a:blip r:embed="rId4"/>
          <a:srcRect/>
          <a:stretch>
            <a:fillRect/>
          </a:stretch>
        </p:blipFill>
        <p:spPr bwMode="auto">
          <a:xfrm>
            <a:off x="0" y="1989138"/>
            <a:ext cx="4533900" cy="29845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2467" name="Content Placeholder 4"/>
          <p:cNvPicPr>
            <a:picLocks noGrp="1" noChangeAspect="1"/>
          </p:cNvPicPr>
          <p:nvPr>
            <p:ph idx="1"/>
          </p:nvPr>
        </p:nvPicPr>
        <p:blipFill>
          <a:blip r:embed="rId3"/>
          <a:srcRect/>
          <a:stretch>
            <a:fillRect/>
          </a:stretch>
        </p:blipFill>
        <p:spPr bwMode="auto">
          <a:xfrm>
            <a:off x="-71438" y="-25400"/>
            <a:ext cx="9177338" cy="6883400"/>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515" name="TextBox 6"/>
          <p:cNvSpPr txBox="1">
            <a:spLocks noChangeArrowheads="1"/>
          </p:cNvSpPr>
          <p:nvPr/>
        </p:nvSpPr>
        <p:spPr bwMode="auto">
          <a:xfrm>
            <a:off x="609600" y="914400"/>
            <a:ext cx="3276600" cy="3970338"/>
          </a:xfrm>
          <a:prstGeom prst="rect">
            <a:avLst/>
          </a:prstGeom>
          <a:noFill/>
          <a:ln w="9525">
            <a:noFill/>
            <a:miter lim="800000"/>
            <a:headEnd/>
            <a:tailEnd/>
          </a:ln>
        </p:spPr>
        <p:txBody>
          <a:bodyPr>
            <a:spAutoFit/>
          </a:bodyPr>
          <a:lstStyle/>
          <a:p>
            <a:r>
              <a:rPr lang="en-US" sz="3600" b="1">
                <a:latin typeface="Calibri" pitchFamily="34" charset="0"/>
              </a:rPr>
              <a:t>Self Focused</a:t>
            </a:r>
          </a:p>
          <a:p>
            <a:r>
              <a:rPr lang="en-US" sz="3600" b="1">
                <a:latin typeface="Calibri" pitchFamily="34" charset="0"/>
              </a:rPr>
              <a:t>Pleasure/Carnal</a:t>
            </a:r>
          </a:p>
          <a:p>
            <a:r>
              <a:rPr lang="en-US" sz="3600" b="1">
                <a:latin typeface="Calibri" pitchFamily="34" charset="0"/>
              </a:rPr>
              <a:t>Sin</a:t>
            </a:r>
          </a:p>
          <a:p>
            <a:r>
              <a:rPr lang="en-US" sz="3600" b="1">
                <a:latin typeface="Calibri" pitchFamily="34" charset="0"/>
              </a:rPr>
              <a:t>Temporary</a:t>
            </a:r>
          </a:p>
          <a:p>
            <a:r>
              <a:rPr lang="en-US" sz="3600" b="1">
                <a:latin typeface="Calibri" pitchFamily="34" charset="0"/>
              </a:rPr>
              <a:t>Results in heart Blindness</a:t>
            </a:r>
          </a:p>
          <a:p>
            <a:endParaRPr lang="en-US" sz="3600">
              <a:latin typeface="Calibri" pitchFamily="34" charset="0"/>
            </a:endParaRPr>
          </a:p>
        </p:txBody>
      </p:sp>
      <p:pic>
        <p:nvPicPr>
          <p:cNvPr id="64516" name="Content Placeholder 9"/>
          <p:cNvPicPr>
            <a:picLocks noGrp="1" noChangeAspect="1"/>
          </p:cNvPicPr>
          <p:nvPr>
            <p:ph idx="1"/>
          </p:nvPr>
        </p:nvPicPr>
        <p:blipFill>
          <a:blip r:embed="rId3"/>
          <a:srcRect/>
          <a:stretch>
            <a:fillRect/>
          </a:stretch>
        </p:blipFill>
        <p:spPr bwMode="auto">
          <a:xfrm>
            <a:off x="-76200" y="15875"/>
            <a:ext cx="9182100" cy="6886575"/>
          </a:xfrm>
        </p:spPr>
      </p:pic>
      <p:sp>
        <p:nvSpPr>
          <p:cNvPr id="64517" name="TextBox 10"/>
          <p:cNvSpPr txBox="1">
            <a:spLocks noChangeArrowheads="1"/>
          </p:cNvSpPr>
          <p:nvPr/>
        </p:nvSpPr>
        <p:spPr bwMode="auto">
          <a:xfrm>
            <a:off x="762000" y="1066800"/>
            <a:ext cx="3276600" cy="3970338"/>
          </a:xfrm>
          <a:prstGeom prst="rect">
            <a:avLst/>
          </a:prstGeom>
          <a:noFill/>
          <a:ln w="9525">
            <a:noFill/>
            <a:miter lim="800000"/>
            <a:headEnd/>
            <a:tailEnd/>
          </a:ln>
        </p:spPr>
        <p:txBody>
          <a:bodyPr>
            <a:spAutoFit/>
          </a:bodyPr>
          <a:lstStyle/>
          <a:p>
            <a:r>
              <a:rPr lang="en-US" sz="3600" b="1">
                <a:latin typeface="Calibri" pitchFamily="34" charset="0"/>
              </a:rPr>
              <a:t>Self Focused</a:t>
            </a:r>
          </a:p>
          <a:p>
            <a:r>
              <a:rPr lang="en-US" sz="3600" b="1">
                <a:latin typeface="Calibri" pitchFamily="34" charset="0"/>
              </a:rPr>
              <a:t>Pleasure/Carnal</a:t>
            </a:r>
          </a:p>
          <a:p>
            <a:r>
              <a:rPr lang="en-US" sz="3600" b="1">
                <a:latin typeface="Calibri" pitchFamily="34" charset="0"/>
              </a:rPr>
              <a:t>Sin</a:t>
            </a:r>
          </a:p>
          <a:p>
            <a:r>
              <a:rPr lang="en-US" sz="3600" b="1">
                <a:latin typeface="Calibri" pitchFamily="34" charset="0"/>
              </a:rPr>
              <a:t>Temporary</a:t>
            </a:r>
          </a:p>
          <a:p>
            <a:r>
              <a:rPr lang="en-US" sz="3600" b="1">
                <a:latin typeface="Calibri" pitchFamily="34" charset="0"/>
              </a:rPr>
              <a:t>Results in heart Blindness</a:t>
            </a:r>
          </a:p>
          <a:p>
            <a:endParaRPr lang="en-US" sz="3600">
              <a:latin typeface="Calibri" pitchFamily="34" charset="0"/>
            </a:endParaRPr>
          </a:p>
        </p:txBody>
      </p:sp>
      <p:pic>
        <p:nvPicPr>
          <p:cNvPr id="64518" name="Picture 2" descr="C:\Documents and Settings\Shawn\Desktop\lesson\Sec\untitledb.bmp"/>
          <p:cNvPicPr>
            <a:picLocks noChangeAspect="1" noChangeArrowheads="1"/>
          </p:cNvPicPr>
          <p:nvPr/>
        </p:nvPicPr>
        <p:blipFill>
          <a:blip r:embed="rId4"/>
          <a:srcRect/>
          <a:stretch>
            <a:fillRect/>
          </a:stretch>
        </p:blipFill>
        <p:spPr bwMode="auto">
          <a:xfrm>
            <a:off x="2895600" y="3984625"/>
            <a:ext cx="3886200" cy="2916238"/>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1 Corinthians 1:18-24</a:t>
            </a:r>
          </a:p>
        </p:txBody>
      </p:sp>
      <p:sp>
        <p:nvSpPr>
          <p:cNvPr id="3" name="Content Placeholder 2"/>
          <p:cNvSpPr>
            <a:spLocks noGrp="1"/>
          </p:cNvSpPr>
          <p:nvPr>
            <p:ph idx="1"/>
          </p:nvPr>
        </p:nvSpPr>
        <p:spPr>
          <a:xfrm>
            <a:off x="0" y="1066800"/>
            <a:ext cx="9144000" cy="5791200"/>
          </a:xfrm>
        </p:spPr>
        <p:txBody>
          <a:bodyPr>
            <a:normAutofit fontScale="85000" lnSpcReduction="20000"/>
          </a:bodyPr>
          <a:lstStyle/>
          <a:p>
            <a:pPr fontAlgn="auto">
              <a:spcAft>
                <a:spcPts val="0"/>
              </a:spcAft>
              <a:buFont typeface="Arial" pitchFamily="34" charset="0"/>
              <a:buChar char="•"/>
              <a:defRPr/>
            </a:pPr>
            <a:r>
              <a:rPr lang="en-US" b="1" baseline="30000" dirty="0"/>
              <a:t>18</a:t>
            </a:r>
            <a:r>
              <a:rPr lang="en-US" b="1" dirty="0"/>
              <a:t> For the preaching of the cross is to them that perish foolishness; but unto us which are saved it is the power of God. </a:t>
            </a:r>
            <a:r>
              <a:rPr lang="en-US" b="1" baseline="30000" dirty="0"/>
              <a:t>19</a:t>
            </a:r>
            <a:r>
              <a:rPr lang="en-US" b="1" dirty="0"/>
              <a:t> For it is written, I will destroy the wisdom of the wise, and will bring to nothing the understanding of the prudent. </a:t>
            </a:r>
            <a:r>
              <a:rPr lang="en-US" b="1" baseline="30000" dirty="0"/>
              <a:t>20</a:t>
            </a:r>
            <a:r>
              <a:rPr lang="en-US" b="1" dirty="0"/>
              <a:t> Where</a:t>
            </a:r>
            <a:r>
              <a:rPr lang="en-US" b="1" i="1" dirty="0"/>
              <a:t> is</a:t>
            </a:r>
            <a:r>
              <a:rPr lang="en-US" b="1" dirty="0"/>
              <a:t> the wise? where</a:t>
            </a:r>
            <a:r>
              <a:rPr lang="en-US" b="1" i="1" dirty="0"/>
              <a:t> is</a:t>
            </a:r>
            <a:r>
              <a:rPr lang="en-US" b="1" dirty="0"/>
              <a:t> the scribe? where</a:t>
            </a:r>
            <a:r>
              <a:rPr lang="en-US" b="1" i="1" dirty="0"/>
              <a:t> is</a:t>
            </a:r>
            <a:r>
              <a:rPr lang="en-US" b="1" dirty="0"/>
              <a:t> the disputer of this world? hath not God made foolish the wisdom of this world? </a:t>
            </a:r>
            <a:r>
              <a:rPr lang="en-US" b="1" baseline="30000" dirty="0"/>
              <a:t>21</a:t>
            </a:r>
            <a:r>
              <a:rPr lang="en-US" b="1" dirty="0"/>
              <a:t> For after that in the wisdom of God the world by wisdom knew not God, it pleased God by the foolishness of preaching to save them that believe. </a:t>
            </a:r>
            <a:r>
              <a:rPr lang="en-US" b="1" baseline="30000" dirty="0"/>
              <a:t>22</a:t>
            </a:r>
            <a:r>
              <a:rPr lang="en-US" b="1" dirty="0"/>
              <a:t> For the Jews require a sign, and the Greeks seek after wisdom: </a:t>
            </a:r>
            <a:r>
              <a:rPr lang="en-US" b="1" baseline="30000" dirty="0"/>
              <a:t>23</a:t>
            </a:r>
            <a:r>
              <a:rPr lang="en-US" b="1" dirty="0"/>
              <a:t> But we preach Christ crucified, unto the Jews a </a:t>
            </a:r>
            <a:r>
              <a:rPr lang="en-US" b="1" dirty="0" err="1"/>
              <a:t>stumblingblock</a:t>
            </a:r>
            <a:r>
              <a:rPr lang="en-US" b="1" dirty="0"/>
              <a:t>, and unto the Greeks foolishness; </a:t>
            </a:r>
            <a:r>
              <a:rPr lang="en-US" b="1" baseline="30000" dirty="0"/>
              <a:t>24</a:t>
            </a:r>
            <a:r>
              <a:rPr lang="en-US" b="1" dirty="0"/>
              <a:t> But unto them which are called, both Jews and Greeks, Christ the power of God, and the wisdom of God. </a:t>
            </a:r>
            <a:r>
              <a:rPr lang="en-US" b="1" baseline="30000" dirty="0"/>
              <a:t>25</a:t>
            </a:r>
            <a:r>
              <a:rPr lang="en-US" b="1" dirty="0"/>
              <a:t> Because the foolishness of God is wiser than men; and the weakness of God is stronger than men.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8611" name="TextBox 6"/>
          <p:cNvSpPr txBox="1">
            <a:spLocks noChangeArrowheads="1"/>
          </p:cNvSpPr>
          <p:nvPr/>
        </p:nvSpPr>
        <p:spPr bwMode="auto">
          <a:xfrm>
            <a:off x="609600" y="914400"/>
            <a:ext cx="3276600" cy="3970338"/>
          </a:xfrm>
          <a:prstGeom prst="rect">
            <a:avLst/>
          </a:prstGeom>
          <a:noFill/>
          <a:ln w="9525">
            <a:noFill/>
            <a:miter lim="800000"/>
            <a:headEnd/>
            <a:tailEnd/>
          </a:ln>
        </p:spPr>
        <p:txBody>
          <a:bodyPr>
            <a:spAutoFit/>
          </a:bodyPr>
          <a:lstStyle/>
          <a:p>
            <a:r>
              <a:rPr lang="en-US" sz="3600" b="1">
                <a:latin typeface="Calibri" pitchFamily="34" charset="0"/>
              </a:rPr>
              <a:t>Self Focused</a:t>
            </a:r>
          </a:p>
          <a:p>
            <a:r>
              <a:rPr lang="en-US" sz="3600" b="1">
                <a:latin typeface="Calibri" pitchFamily="34" charset="0"/>
              </a:rPr>
              <a:t>Pleasure/Carnal</a:t>
            </a:r>
          </a:p>
          <a:p>
            <a:r>
              <a:rPr lang="en-US" sz="3600" b="1">
                <a:latin typeface="Calibri" pitchFamily="34" charset="0"/>
              </a:rPr>
              <a:t>Sin</a:t>
            </a:r>
          </a:p>
          <a:p>
            <a:r>
              <a:rPr lang="en-US" sz="3600" b="1">
                <a:latin typeface="Calibri" pitchFamily="34" charset="0"/>
              </a:rPr>
              <a:t>Temporary</a:t>
            </a:r>
          </a:p>
          <a:p>
            <a:r>
              <a:rPr lang="en-US" sz="3600" b="1">
                <a:latin typeface="Calibri" pitchFamily="34" charset="0"/>
              </a:rPr>
              <a:t>Results in heart Blindness</a:t>
            </a:r>
          </a:p>
          <a:p>
            <a:endParaRPr lang="en-US" sz="3600">
              <a:latin typeface="Calibri" pitchFamily="34" charset="0"/>
            </a:endParaRPr>
          </a:p>
        </p:txBody>
      </p:sp>
      <p:pic>
        <p:nvPicPr>
          <p:cNvPr id="68612" name="Content Placeholder 9"/>
          <p:cNvPicPr>
            <a:picLocks noGrp="1" noChangeAspect="1"/>
          </p:cNvPicPr>
          <p:nvPr>
            <p:ph idx="1"/>
          </p:nvPr>
        </p:nvPicPr>
        <p:blipFill>
          <a:blip r:embed="rId3"/>
          <a:srcRect/>
          <a:stretch>
            <a:fillRect/>
          </a:stretch>
        </p:blipFill>
        <p:spPr bwMode="auto">
          <a:xfrm>
            <a:off x="-76200" y="15875"/>
            <a:ext cx="9182100" cy="6886575"/>
          </a:xfrm>
        </p:spPr>
      </p:pic>
      <p:pic>
        <p:nvPicPr>
          <p:cNvPr id="68613" name="Picture 2"/>
          <p:cNvPicPr>
            <a:picLocks noChangeAspect="1"/>
          </p:cNvPicPr>
          <p:nvPr/>
        </p:nvPicPr>
        <p:blipFill>
          <a:blip r:embed="rId4"/>
          <a:srcRect/>
          <a:stretch>
            <a:fillRect/>
          </a:stretch>
        </p:blipFill>
        <p:spPr bwMode="auto">
          <a:xfrm>
            <a:off x="0" y="0"/>
            <a:ext cx="9144000" cy="6858000"/>
          </a:xfrm>
          <a:prstGeom prst="rect">
            <a:avLst/>
          </a:prstGeom>
          <a:noFill/>
          <a:ln w="9525">
            <a:noFill/>
            <a:miter lim="800000"/>
            <a:headEnd/>
            <a:tailEnd/>
          </a:ln>
        </p:spPr>
      </p:pic>
      <p:sp>
        <p:nvSpPr>
          <p:cNvPr id="68614" name="TextBox 10"/>
          <p:cNvSpPr txBox="1">
            <a:spLocks noChangeArrowheads="1"/>
          </p:cNvSpPr>
          <p:nvPr/>
        </p:nvSpPr>
        <p:spPr bwMode="auto">
          <a:xfrm>
            <a:off x="762000" y="1066800"/>
            <a:ext cx="3276600" cy="3970338"/>
          </a:xfrm>
          <a:prstGeom prst="rect">
            <a:avLst/>
          </a:prstGeom>
          <a:noFill/>
          <a:ln w="9525">
            <a:noFill/>
            <a:miter lim="800000"/>
            <a:headEnd/>
            <a:tailEnd/>
          </a:ln>
        </p:spPr>
        <p:txBody>
          <a:bodyPr>
            <a:spAutoFit/>
          </a:bodyPr>
          <a:lstStyle/>
          <a:p>
            <a:r>
              <a:rPr lang="en-US" sz="3600" b="1">
                <a:latin typeface="Calibri" pitchFamily="34" charset="0"/>
              </a:rPr>
              <a:t>Self Focused</a:t>
            </a:r>
          </a:p>
          <a:p>
            <a:r>
              <a:rPr lang="en-US" sz="3600" b="1">
                <a:latin typeface="Calibri" pitchFamily="34" charset="0"/>
              </a:rPr>
              <a:t>Pleasure/Carnal</a:t>
            </a:r>
          </a:p>
          <a:p>
            <a:r>
              <a:rPr lang="en-US" sz="3600" b="1">
                <a:latin typeface="Calibri" pitchFamily="34" charset="0"/>
              </a:rPr>
              <a:t>Sin</a:t>
            </a:r>
          </a:p>
          <a:p>
            <a:r>
              <a:rPr lang="en-US" sz="3600" b="1">
                <a:latin typeface="Calibri" pitchFamily="34" charset="0"/>
              </a:rPr>
              <a:t>Temporary</a:t>
            </a:r>
          </a:p>
          <a:p>
            <a:r>
              <a:rPr lang="en-US" sz="3600" b="1">
                <a:latin typeface="Calibri" pitchFamily="34" charset="0"/>
              </a:rPr>
              <a:t>Results in heart Blindness</a:t>
            </a:r>
          </a:p>
          <a:p>
            <a:endParaRPr lang="en-US" sz="3600">
              <a:latin typeface="Calibri"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Romans 1:19-24</a:t>
            </a:r>
          </a:p>
        </p:txBody>
      </p:sp>
      <p:sp>
        <p:nvSpPr>
          <p:cNvPr id="3" name="Content Placeholder 2"/>
          <p:cNvSpPr>
            <a:spLocks noGrp="1"/>
          </p:cNvSpPr>
          <p:nvPr>
            <p:ph idx="1"/>
          </p:nvPr>
        </p:nvSpPr>
        <p:spPr>
          <a:xfrm>
            <a:off x="0" y="1143000"/>
            <a:ext cx="9144000" cy="5715000"/>
          </a:xfrm>
        </p:spPr>
        <p:txBody>
          <a:bodyPr>
            <a:normAutofit fontScale="85000" lnSpcReduction="10000"/>
          </a:bodyPr>
          <a:lstStyle/>
          <a:p>
            <a:pPr fontAlgn="auto">
              <a:spcAft>
                <a:spcPts val="0"/>
              </a:spcAft>
              <a:buFont typeface="Arial" pitchFamily="34" charset="0"/>
              <a:buChar char="•"/>
              <a:defRPr/>
            </a:pPr>
            <a:r>
              <a:rPr lang="en-US" b="1" baseline="30000" dirty="0"/>
              <a:t>19</a:t>
            </a:r>
            <a:r>
              <a:rPr lang="en-US" b="1" dirty="0"/>
              <a:t> Because that which may be known of God is manifest in them﻿; for God hath </a:t>
            </a:r>
            <a:r>
              <a:rPr lang="en-US" b="1" dirty="0" err="1"/>
              <a:t>shewed</a:t>
            </a:r>
            <a:r>
              <a:rPr lang="en-US" b="1" i="1" dirty="0"/>
              <a:t> it</a:t>
            </a:r>
            <a:r>
              <a:rPr lang="en-US" b="1" dirty="0"/>
              <a:t> unto them. </a:t>
            </a:r>
            <a:r>
              <a:rPr lang="en-US" b="1" baseline="30000" dirty="0"/>
              <a:t>20</a:t>
            </a:r>
            <a:r>
              <a:rPr lang="en-US" b="1" dirty="0"/>
              <a:t> For the invisible things of him from the creation of the world are clearly seen, being understood by the things that are made,</a:t>
            </a:r>
            <a:r>
              <a:rPr lang="en-US" b="1" i="1" dirty="0"/>
              <a:t> even</a:t>
            </a:r>
            <a:r>
              <a:rPr lang="en-US" b="1" dirty="0"/>
              <a:t>﻿﻿ his eternal power and Godhead; so﻿﻿ that they are without excuse: </a:t>
            </a:r>
            <a:r>
              <a:rPr lang="en-US" b="1" baseline="30000" dirty="0"/>
              <a:t>21</a:t>
            </a:r>
            <a:r>
              <a:rPr lang="en-US" b="1" dirty="0"/>
              <a:t> Because that, when they knew God, they glorified</a:t>
            </a:r>
            <a:r>
              <a:rPr lang="en-US" b="1" i="1" dirty="0"/>
              <a:t> him</a:t>
            </a:r>
            <a:r>
              <a:rPr lang="en-US" b="1" dirty="0"/>
              <a:t> not as God, neither were thankful; but became vain in their imaginations, and their foolish heart was darkened. </a:t>
            </a:r>
            <a:r>
              <a:rPr lang="en-US" b="1" baseline="30000" dirty="0"/>
              <a:t>22</a:t>
            </a:r>
            <a:r>
              <a:rPr lang="en-US" b="1" dirty="0"/>
              <a:t> Professing themselves to be wise, they became fools, </a:t>
            </a:r>
            <a:r>
              <a:rPr lang="en-US" b="1" baseline="30000" dirty="0"/>
              <a:t>23</a:t>
            </a:r>
            <a:r>
              <a:rPr lang="en-US" b="1" dirty="0"/>
              <a:t> And changed the glory of the </a:t>
            </a:r>
            <a:r>
              <a:rPr lang="en-US" b="1" dirty="0" err="1"/>
              <a:t>uncorruptible</a:t>
            </a:r>
            <a:r>
              <a:rPr lang="en-US" b="1" dirty="0"/>
              <a:t> God into an image made like to corruptible man, and to birds, and </a:t>
            </a:r>
            <a:r>
              <a:rPr lang="en-US" b="1" dirty="0" err="1"/>
              <a:t>fourfooted</a:t>
            </a:r>
            <a:r>
              <a:rPr lang="en-US" b="1" dirty="0"/>
              <a:t> beasts, and creeping things. </a:t>
            </a:r>
            <a:r>
              <a:rPr lang="en-US" b="1" baseline="30000" dirty="0"/>
              <a:t>24</a:t>
            </a:r>
            <a:r>
              <a:rPr lang="en-US" b="1" dirty="0"/>
              <a:t> Wherefore God also gave them up to uncleanness through the lusts of their own hearts, to </a:t>
            </a:r>
            <a:r>
              <a:rPr lang="en-US" b="1" dirty="0" err="1"/>
              <a:t>dishonour</a:t>
            </a:r>
            <a:r>
              <a:rPr lang="en-US" b="1" dirty="0"/>
              <a:t> their own bodies between themselves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Ephesians 4:17-19</a:t>
            </a:r>
          </a:p>
        </p:txBody>
      </p:sp>
      <p:sp>
        <p:nvSpPr>
          <p:cNvPr id="3" name="Content Placeholder 2"/>
          <p:cNvSpPr>
            <a:spLocks noGrp="1"/>
          </p:cNvSpPr>
          <p:nvPr>
            <p:ph idx="1"/>
          </p:nvPr>
        </p:nvSpPr>
        <p:spPr>
          <a:xfrm>
            <a:off x="0" y="1600200"/>
            <a:ext cx="9144000" cy="5257800"/>
          </a:xfrm>
        </p:spPr>
        <p:txBody>
          <a:bodyPr/>
          <a:lstStyle/>
          <a:p>
            <a:pPr fontAlgn="auto">
              <a:spcAft>
                <a:spcPts val="0"/>
              </a:spcAft>
              <a:buFont typeface="Arial" pitchFamily="34" charset="0"/>
              <a:buChar char="•"/>
              <a:defRPr/>
            </a:pPr>
            <a:r>
              <a:rPr lang="en-US" b="1" dirty="0"/>
              <a:t>This I say therefore, and testify in the Lord, that ye henceforth walk not as other Gentiles walk, in the vanity of their mind, </a:t>
            </a:r>
            <a:r>
              <a:rPr lang="en-US" b="1" baseline="30000" dirty="0"/>
              <a:t>18</a:t>
            </a:r>
            <a:r>
              <a:rPr lang="en-US" b="1" dirty="0"/>
              <a:t> Having the understanding darkened, being alienated from the life of God through the ignorance that is in them, because of the blindness﻿ of their heart: </a:t>
            </a:r>
            <a:r>
              <a:rPr lang="en-US" b="1" baseline="30000" dirty="0"/>
              <a:t>19</a:t>
            </a:r>
            <a:r>
              <a:rPr lang="en-US" b="1" dirty="0"/>
              <a:t> Who being past feeling have given themselves over unto lasciviousness, to work all uncleanness with greediness. </a:t>
            </a:r>
            <a:r>
              <a:rPr lang="en-US" b="1" baseline="30000" dirty="0" err="1">
                <a:effectLst/>
              </a:rPr>
              <a:t>e</a:t>
            </a:r>
            <a:r>
              <a:rPr lang="en-US" b="1" dirty="0" err="1">
                <a:effectLst/>
              </a:rPr>
              <a:t>blindness</a:t>
            </a:r>
            <a:r>
              <a:rPr lang="en-US" b="1" dirty="0">
                <a:effectLst/>
              </a:rPr>
              <a:t>: or, hardness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6000" b="1" dirty="0">
                <a:effectLst/>
              </a:rPr>
              <a:t>2 Corinthians 4:3-4</a:t>
            </a:r>
            <a:endParaRPr lang="en-US" sz="6000" b="1" dirty="0"/>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r>
              <a:rPr lang="en-US" sz="4000" b="1" dirty="0">
                <a:effectLst/>
              </a:rPr>
              <a:t>But if our gospel be hid, it is hid to them that are lost: </a:t>
            </a:r>
            <a:r>
              <a:rPr lang="en-US" sz="4000" b="1" baseline="30000" dirty="0">
                <a:effectLst/>
              </a:rPr>
              <a:t>4</a:t>
            </a:r>
            <a:r>
              <a:rPr lang="en-US" sz="4000" b="1" dirty="0">
                <a:effectLst/>
              </a:rPr>
              <a:t> In whom the god of this world hath blinded the minds of them which believe not, lest the light of the glorious gospel of Christ, who is the image of God, should shine unto them. </a:t>
            </a:r>
            <a:endParaRPr lang="en-US" sz="4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6000" b="1" dirty="0">
                <a:effectLst/>
              </a:rPr>
              <a:t>2 Corinthians 4:5-6</a:t>
            </a:r>
            <a:endParaRPr lang="en-US" sz="6000" b="1" dirty="0"/>
          </a:p>
        </p:txBody>
      </p:sp>
      <p:sp>
        <p:nvSpPr>
          <p:cNvPr id="3" name="Content Placeholder 2"/>
          <p:cNvSpPr>
            <a:spLocks noGrp="1"/>
          </p:cNvSpPr>
          <p:nvPr>
            <p:ph idx="1"/>
          </p:nvPr>
        </p:nvSpPr>
        <p:spPr/>
        <p:txBody>
          <a:bodyPr>
            <a:normAutofit fontScale="92500" lnSpcReduction="10000"/>
          </a:bodyPr>
          <a:lstStyle/>
          <a:p>
            <a:pPr fontAlgn="auto">
              <a:spcAft>
                <a:spcPts val="0"/>
              </a:spcAft>
              <a:buFont typeface="Arial" pitchFamily="34" charset="0"/>
              <a:buChar char="•"/>
              <a:defRPr/>
            </a:pPr>
            <a:r>
              <a:rPr lang="en-US" sz="4000" b="1" dirty="0">
                <a:effectLst/>
              </a:rPr>
              <a:t>For we preach not ourselves, but Christ Jesus the Lord; and ourselves your servants for Jesus’ sake. </a:t>
            </a:r>
            <a:r>
              <a:rPr lang="en-US" sz="4000" b="1" baseline="30000" dirty="0">
                <a:effectLst/>
              </a:rPr>
              <a:t>6</a:t>
            </a:r>
            <a:r>
              <a:rPr lang="en-US" sz="4000" b="1" dirty="0">
                <a:effectLst/>
              </a:rPr>
              <a:t> For God, who commanded the light to shine out of darkness, hath shined in our hearts, to</a:t>
            </a:r>
            <a:r>
              <a:rPr lang="en-US" sz="4000" b="1" i="1" dirty="0">
                <a:effectLst/>
              </a:rPr>
              <a:t> give</a:t>
            </a:r>
            <a:r>
              <a:rPr lang="en-US" sz="4000" b="1" dirty="0">
                <a:effectLst/>
              </a:rPr>
              <a:t> the light of the knowledge of the glory of God in the face of Jesus Christ.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6000" b="1" dirty="0">
                <a:effectLst/>
              </a:rPr>
              <a:t>2 Corinthians 4:16-18</a:t>
            </a:r>
            <a:endParaRPr lang="en-US" sz="6000" b="1" dirty="0"/>
          </a:p>
        </p:txBody>
      </p:sp>
      <p:sp>
        <p:nvSpPr>
          <p:cNvPr id="3" name="Content Placeholder 2"/>
          <p:cNvSpPr>
            <a:spLocks noGrp="1"/>
          </p:cNvSpPr>
          <p:nvPr>
            <p:ph idx="1"/>
          </p:nvPr>
        </p:nvSpPr>
        <p:spPr>
          <a:xfrm>
            <a:off x="0" y="1524000"/>
            <a:ext cx="8991600" cy="5334000"/>
          </a:xfrm>
        </p:spPr>
        <p:txBody>
          <a:bodyPr>
            <a:normAutofit fontScale="92500" lnSpcReduction="20000"/>
          </a:bodyPr>
          <a:lstStyle/>
          <a:p>
            <a:pPr fontAlgn="auto">
              <a:spcAft>
                <a:spcPts val="0"/>
              </a:spcAft>
              <a:buFont typeface="Arial" pitchFamily="34" charset="0"/>
              <a:buChar char="•"/>
              <a:defRPr/>
            </a:pPr>
            <a:r>
              <a:rPr lang="en-US" sz="4000" b="1" baseline="30000" dirty="0">
                <a:effectLst/>
              </a:rPr>
              <a:t>16</a:t>
            </a:r>
            <a:r>
              <a:rPr lang="en-US" sz="4000" b="1" dirty="0">
                <a:effectLst/>
              </a:rPr>
              <a:t> For which cause we faint not; but though our outward man perish, yet the inward</a:t>
            </a:r>
            <a:r>
              <a:rPr lang="en-US" sz="4000" b="1" i="1" dirty="0">
                <a:effectLst/>
              </a:rPr>
              <a:t> man</a:t>
            </a:r>
            <a:r>
              <a:rPr lang="en-US" sz="4000" b="1" dirty="0">
                <a:effectLst/>
              </a:rPr>
              <a:t> is renewed day by day. </a:t>
            </a:r>
            <a:r>
              <a:rPr lang="en-US" sz="4000" b="1" baseline="30000" dirty="0">
                <a:effectLst/>
              </a:rPr>
              <a:t>17</a:t>
            </a:r>
            <a:r>
              <a:rPr lang="en-US" sz="4000" b="1" dirty="0">
                <a:effectLst/>
              </a:rPr>
              <a:t> For our light affliction, which is but for a moment, </a:t>
            </a:r>
            <a:r>
              <a:rPr lang="en-US" sz="4000" b="1" dirty="0" err="1">
                <a:effectLst/>
              </a:rPr>
              <a:t>worketh</a:t>
            </a:r>
            <a:r>
              <a:rPr lang="en-US" sz="4000" b="1" dirty="0">
                <a:effectLst/>
              </a:rPr>
              <a:t> for us a far more exceeding</a:t>
            </a:r>
            <a:r>
              <a:rPr lang="en-US" sz="4000" b="1" i="1" dirty="0">
                <a:effectLst/>
              </a:rPr>
              <a:t> and</a:t>
            </a:r>
            <a:r>
              <a:rPr lang="en-US" sz="4000" b="1" dirty="0">
                <a:effectLst/>
              </a:rPr>
              <a:t> eternal weight of glory; </a:t>
            </a:r>
            <a:r>
              <a:rPr lang="en-US" sz="4000" b="1" baseline="30000" dirty="0">
                <a:effectLst/>
              </a:rPr>
              <a:t>18</a:t>
            </a:r>
            <a:r>
              <a:rPr lang="en-US" sz="4000" b="1" dirty="0">
                <a:effectLst/>
              </a:rPr>
              <a:t> While we look not at the things which are seen, but at the things which are not seen: for the things which are seen</a:t>
            </a:r>
            <a:r>
              <a:rPr lang="en-US" sz="4000" b="1" i="1" dirty="0">
                <a:effectLst/>
              </a:rPr>
              <a:t> are</a:t>
            </a:r>
            <a:r>
              <a:rPr lang="en-US" sz="4000" b="1" dirty="0">
                <a:effectLst/>
              </a:rPr>
              <a:t> temporal; but the things which are not seen</a:t>
            </a:r>
            <a:r>
              <a:rPr lang="en-US" sz="4000" b="1" i="1" dirty="0">
                <a:effectLst/>
              </a:rPr>
              <a:t> are</a:t>
            </a:r>
            <a:r>
              <a:rPr lang="en-US" sz="4000" b="1" dirty="0">
                <a:effectLst/>
              </a:rPr>
              <a:t> eternal.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01DD01-B9B0-4142-98C7-A543DBB9C580}"/>
              </a:ext>
            </a:extLst>
          </p:cNvPr>
          <p:cNvSpPr/>
          <p:nvPr/>
        </p:nvSpPr>
        <p:spPr>
          <a:xfrm>
            <a:off x="0" y="-4763"/>
            <a:ext cx="9139237"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C4A39-F32B-4D3A-AD49-9AB80E9C7056}"/>
              </a:ext>
            </a:extLst>
          </p:cNvPr>
          <p:cNvSpPr>
            <a:spLocks noGrp="1"/>
          </p:cNvSpPr>
          <p:nvPr>
            <p:ph type="title"/>
          </p:nvPr>
        </p:nvSpPr>
        <p:spPr>
          <a:xfrm>
            <a:off x="340633" y="152400"/>
            <a:ext cx="3352800" cy="1143000"/>
          </a:xfrm>
        </p:spPr>
        <p:txBody>
          <a:bodyPr/>
          <a:lstStyle/>
          <a:p>
            <a:r>
              <a:rPr lang="en-US" dirty="0"/>
              <a:t>Introduction</a:t>
            </a:r>
          </a:p>
        </p:txBody>
      </p:sp>
      <p:pic>
        <p:nvPicPr>
          <p:cNvPr id="1026" name="Picture 2">
            <a:extLst>
              <a:ext uri="{FF2B5EF4-FFF2-40B4-BE49-F238E27FC236}">
                <a16:creationId xmlns:a16="http://schemas.microsoft.com/office/drawing/2014/main" id="{DB584092-79E7-49A4-85F4-CA37B9F999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2" y="2971800"/>
            <a:ext cx="4136837" cy="36037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E4E874D-107D-4BBA-AC90-7C73C3B7EB9C}"/>
              </a:ext>
            </a:extLst>
          </p:cNvPr>
          <p:cNvSpPr>
            <a:spLocks noGrp="1"/>
          </p:cNvSpPr>
          <p:nvPr>
            <p:ph idx="1"/>
          </p:nvPr>
        </p:nvSpPr>
        <p:spPr>
          <a:xfrm>
            <a:off x="3962400" y="4763"/>
            <a:ext cx="5148844" cy="6853237"/>
          </a:xfrm>
        </p:spPr>
        <p:txBody>
          <a:bodyPr>
            <a:noAutofit/>
          </a:bodyPr>
          <a:lstStyle/>
          <a:p>
            <a:r>
              <a:rPr lang="en-US" sz="1800" dirty="0">
                <a:effectLst/>
              </a:rPr>
              <a:t>Hebrews 12:1-2 encourages:  “Therefore we also, since we are surrounded by so great a cloud of witnesses, let us lay aside every weight, and the sin which so easily ensnares </a:t>
            </a:r>
            <a:r>
              <a:rPr lang="en-US" sz="1800" i="1" dirty="0">
                <a:effectLst/>
              </a:rPr>
              <a:t>us,</a:t>
            </a:r>
            <a:r>
              <a:rPr lang="en-US" sz="1800" dirty="0">
                <a:effectLst/>
              </a:rPr>
              <a:t> and let us run with endurance the race that is set before us, looking unto Jesus, the author and finisher of </a:t>
            </a:r>
            <a:r>
              <a:rPr lang="en-US" sz="1800" i="1" dirty="0">
                <a:effectLst/>
              </a:rPr>
              <a:t>our</a:t>
            </a:r>
            <a:r>
              <a:rPr lang="en-US" sz="1800" dirty="0">
                <a:effectLst/>
              </a:rPr>
              <a:t> faith, who for the joy that was set before Him endured the cross, despising the shame, and has sat down at the right hand of the throne of God.”  </a:t>
            </a:r>
          </a:p>
          <a:p>
            <a:r>
              <a:rPr lang="en-US" sz="1800" dirty="0">
                <a:effectLst/>
              </a:rPr>
              <a:t>In verses 3-11, the Hebrews author encourages the reader to endure and appreciate God’s discipline and training “that we may be partakers of His holiness.”  </a:t>
            </a:r>
          </a:p>
          <a:p>
            <a:r>
              <a:rPr lang="en-US" sz="1800" dirty="0">
                <a:effectLst/>
              </a:rPr>
              <a:t> The Hebrews writer continues to encourage the reader to pursue peace and holiness because without it, we will not see the Lord.  </a:t>
            </a:r>
          </a:p>
          <a:p>
            <a:r>
              <a:rPr lang="en-US" sz="1800" dirty="0">
                <a:effectLst/>
              </a:rPr>
              <a:t>The writer continues by instructing to “look carefully” (v15) lest one fall short of the grace of God.  </a:t>
            </a:r>
          </a:p>
          <a:p>
            <a:r>
              <a:rPr lang="en-US" sz="1800" dirty="0">
                <a:effectLst/>
              </a:rPr>
              <a:t>The Hebrew’s scribe fortifies the reader to “see that you do not refuse Him who speaks” from heaven (v25), but “serve God acceptably with reverence and fear” (v26).</a:t>
            </a:r>
          </a:p>
          <a:p>
            <a:endParaRPr lang="en-US" sz="1800" dirty="0"/>
          </a:p>
        </p:txBody>
      </p:sp>
    </p:spTree>
    <p:extLst>
      <p:ext uri="{BB962C8B-B14F-4D97-AF65-F5344CB8AC3E}">
        <p14:creationId xmlns:p14="http://schemas.microsoft.com/office/powerpoint/2010/main" val="408817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23A2-B4A5-442B-B129-95D0CAA9BC65}"/>
              </a:ext>
            </a:extLst>
          </p:cNvPr>
          <p:cNvSpPr>
            <a:spLocks noGrp="1"/>
          </p:cNvSpPr>
          <p:nvPr>
            <p:ph type="title"/>
          </p:nvPr>
        </p:nvSpPr>
        <p:spPr/>
        <p:txBody>
          <a:bodyPr/>
          <a:lstStyle/>
          <a:p>
            <a:r>
              <a:rPr lang="en-US" dirty="0"/>
              <a:t>2 Corinthians 5:1-10</a:t>
            </a:r>
          </a:p>
        </p:txBody>
      </p:sp>
      <p:sp>
        <p:nvSpPr>
          <p:cNvPr id="3" name="Content Placeholder 2">
            <a:extLst>
              <a:ext uri="{FF2B5EF4-FFF2-40B4-BE49-F238E27FC236}">
                <a16:creationId xmlns:a16="http://schemas.microsoft.com/office/drawing/2014/main" id="{56F25C60-8DE9-4F51-AE6A-9CCFC56D562D}"/>
              </a:ext>
            </a:extLst>
          </p:cNvPr>
          <p:cNvSpPr>
            <a:spLocks noGrp="1"/>
          </p:cNvSpPr>
          <p:nvPr>
            <p:ph idx="1"/>
          </p:nvPr>
        </p:nvSpPr>
        <p:spPr>
          <a:xfrm>
            <a:off x="457200" y="1600200"/>
            <a:ext cx="8229600" cy="5105400"/>
          </a:xfrm>
          <a:solidFill>
            <a:schemeClr val="tx1">
              <a:lumMod val="65000"/>
              <a:lumOff val="35000"/>
            </a:schemeClr>
          </a:solidFill>
        </p:spPr>
        <p:txBody>
          <a:bodyPr>
            <a:normAutofit fontScale="70000" lnSpcReduction="20000"/>
          </a:bodyPr>
          <a:lstStyle/>
          <a:p>
            <a:r>
              <a:rPr lang="en-US" dirty="0">
                <a:effectLst/>
              </a:rPr>
              <a:t>2 Corinthians 5:1-10 “For we know that if our earthly house of</a:t>
            </a:r>
            <a:r>
              <a:rPr lang="en-US" i="1" dirty="0">
                <a:effectLst/>
              </a:rPr>
              <a:t> this</a:t>
            </a:r>
            <a:r>
              <a:rPr lang="en-US" dirty="0">
                <a:effectLst/>
              </a:rPr>
              <a:t> tabernacle were dissolved, we have a building of God, an house not made with hands, eternal in the heavens.  For in this we groan, earnestly desiring to be clothed upon with our house which is from heaven:  If so be that being clothed we shall not be found naked.  For we that are in</a:t>
            </a:r>
            <a:r>
              <a:rPr lang="en-US" i="1" dirty="0">
                <a:effectLst/>
              </a:rPr>
              <a:t> this</a:t>
            </a:r>
            <a:r>
              <a:rPr lang="en-US" dirty="0">
                <a:effectLst/>
              </a:rPr>
              <a:t> tabernacle do groan, being burdened:  not for that we would be unclothed, but clothed upon, that mortality might be swallowed up of life.  Now he that hath wrought us for the selfsame thing</a:t>
            </a:r>
            <a:r>
              <a:rPr lang="en-US" i="1" dirty="0">
                <a:effectLst/>
              </a:rPr>
              <a:t> is</a:t>
            </a:r>
            <a:r>
              <a:rPr lang="en-US" dirty="0">
                <a:effectLst/>
              </a:rPr>
              <a:t> God, who also hath given unto us the earnest of the Spirit.  Therefore</a:t>
            </a:r>
            <a:r>
              <a:rPr lang="en-US" i="1" dirty="0">
                <a:effectLst/>
              </a:rPr>
              <a:t> we are</a:t>
            </a:r>
            <a:r>
              <a:rPr lang="en-US" dirty="0">
                <a:effectLst/>
              </a:rPr>
              <a:t> always confident, knowing that, whilst we are at home in the body, we are absent from the Lord:  (For we walk by faith, not by sight:) We are confident,</a:t>
            </a:r>
            <a:r>
              <a:rPr lang="en-US" i="1" dirty="0">
                <a:effectLst/>
              </a:rPr>
              <a:t> I say</a:t>
            </a:r>
            <a:r>
              <a:rPr lang="en-US" dirty="0">
                <a:effectLst/>
              </a:rPr>
              <a:t>, and willing rather to be absent from the body, and to be present with the Lord.  Wherefore we </a:t>
            </a:r>
            <a:r>
              <a:rPr lang="en-US" dirty="0" err="1">
                <a:effectLst/>
              </a:rPr>
              <a:t>labour</a:t>
            </a:r>
            <a:r>
              <a:rPr lang="en-US" dirty="0">
                <a:effectLst/>
              </a:rPr>
              <a:t>, that, whether present or absent, we may be accepted of him.  For we must all appear before the judgment seat of Christ; that every one may receive the things</a:t>
            </a:r>
            <a:r>
              <a:rPr lang="en-US" i="1" dirty="0">
                <a:effectLst/>
              </a:rPr>
              <a:t> done</a:t>
            </a:r>
            <a:r>
              <a:rPr lang="en-US" dirty="0">
                <a:effectLst/>
              </a:rPr>
              <a:t> in</a:t>
            </a:r>
            <a:r>
              <a:rPr lang="en-US" i="1" dirty="0">
                <a:effectLst/>
              </a:rPr>
              <a:t> his</a:t>
            </a:r>
            <a:r>
              <a:rPr lang="en-US" dirty="0">
                <a:effectLst/>
              </a:rPr>
              <a:t> body, according to that he hath done, whether</a:t>
            </a:r>
            <a:r>
              <a:rPr lang="en-US" i="1" dirty="0">
                <a:effectLst/>
              </a:rPr>
              <a:t> it be</a:t>
            </a:r>
            <a:r>
              <a:rPr lang="en-US" dirty="0">
                <a:effectLst/>
              </a:rPr>
              <a:t> good or bad.”</a:t>
            </a:r>
            <a:endParaRPr lang="en-US" dirty="0"/>
          </a:p>
        </p:txBody>
      </p:sp>
    </p:spTree>
    <p:extLst>
      <p:ext uri="{BB962C8B-B14F-4D97-AF65-F5344CB8AC3E}">
        <p14:creationId xmlns:p14="http://schemas.microsoft.com/office/powerpoint/2010/main" val="251793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pic>
        <p:nvPicPr>
          <p:cNvPr id="80899" name="Picture 2" descr="C:\Documents and Settings\Shawn\Desktop\lesson\Sec\walk by faith.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Eccl 12:13-14</a:t>
            </a:r>
          </a:p>
        </p:txBody>
      </p:sp>
      <p:sp>
        <p:nvSpPr>
          <p:cNvPr id="82946" name="Content Placeholder 2"/>
          <p:cNvSpPr>
            <a:spLocks noGrp="1"/>
          </p:cNvSpPr>
          <p:nvPr>
            <p:ph idx="1"/>
          </p:nvPr>
        </p:nvSpPr>
        <p:spPr bwMode="auto"/>
        <p:txBody>
          <a:bodyPr wrap="square" numCol="1" anchor="t" anchorCtr="0" compatLnSpc="1">
            <a:prstTxWarp prst="textNoShape">
              <a:avLst/>
            </a:prstTxWarp>
          </a:bodyPr>
          <a:lstStyle/>
          <a:p>
            <a:r>
              <a:rPr lang="en-US" sz="3600" b="1" baseline="30000">
                <a:effectLst/>
              </a:rPr>
              <a:t>13</a:t>
            </a:r>
            <a:r>
              <a:rPr lang="en-US" sz="3600" b="1">
                <a:effectLst/>
              </a:rPr>
              <a:t> Let us hear the conclusion of the whole matter: Fear God, and keep his commandments: for this</a:t>
            </a:r>
            <a:r>
              <a:rPr lang="en-US" sz="3600" b="1" i="1">
                <a:effectLst/>
              </a:rPr>
              <a:t> is</a:t>
            </a:r>
            <a:r>
              <a:rPr lang="en-US" sz="3600" b="1">
                <a:effectLst/>
              </a:rPr>
              <a:t> the whole</a:t>
            </a:r>
            <a:r>
              <a:rPr lang="en-US" sz="3600" b="1" i="1">
                <a:effectLst/>
              </a:rPr>
              <a:t> duty</a:t>
            </a:r>
            <a:r>
              <a:rPr lang="en-US" sz="3600" b="1">
                <a:effectLst/>
              </a:rPr>
              <a:t> of man. </a:t>
            </a:r>
            <a:r>
              <a:rPr lang="en-US" sz="3600" b="1" baseline="30000">
                <a:effectLst/>
              </a:rPr>
              <a:t>14</a:t>
            </a:r>
            <a:r>
              <a:rPr lang="en-US" sz="3600" b="1">
                <a:effectLst/>
              </a:rPr>
              <a:t> For God shall bring every work into judgment, with every secret thing, whether</a:t>
            </a:r>
            <a:r>
              <a:rPr lang="en-US" sz="3600" b="1" i="1">
                <a:effectLst/>
              </a:rPr>
              <a:t> it be</a:t>
            </a:r>
            <a:r>
              <a:rPr lang="en-US" sz="3600" b="1">
                <a:effectLst/>
              </a:rPr>
              <a:t> good, or whether</a:t>
            </a:r>
            <a:r>
              <a:rPr lang="en-US" sz="3600" b="1" i="1">
                <a:effectLst/>
              </a:rPr>
              <a:t> it be</a:t>
            </a:r>
            <a:r>
              <a:rPr lang="en-US" sz="3600" b="1">
                <a:effectLst/>
              </a:rPr>
              <a:t> evil.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4995" name="Content Placeholder 4"/>
          <p:cNvPicPr>
            <a:picLocks noGrp="1" noChangeAspect="1"/>
          </p:cNvPicPr>
          <p:nvPr>
            <p:ph idx="1"/>
          </p:nvPr>
        </p:nvPicPr>
        <p:blipFill>
          <a:blip r:embed="rId3"/>
          <a:srcRect/>
          <a:stretch>
            <a:fillRect/>
          </a:stretch>
        </p:blipFill>
        <p:spPr bwMode="auto">
          <a:xfrm>
            <a:off x="-71438" y="-25400"/>
            <a:ext cx="9177338" cy="6883400"/>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529D-6561-48DA-9048-10A4D093364B}"/>
              </a:ext>
            </a:extLst>
          </p:cNvPr>
          <p:cNvSpPr>
            <a:spLocks noGrp="1"/>
          </p:cNvSpPr>
          <p:nvPr>
            <p:ph type="title"/>
          </p:nvPr>
        </p:nvSpPr>
        <p:spPr>
          <a:xfrm>
            <a:off x="457200" y="274638"/>
            <a:ext cx="8229600" cy="571500"/>
          </a:xfrm>
        </p:spPr>
        <p:txBody>
          <a:bodyPr>
            <a:normAutofit fontScale="90000"/>
          </a:bodyPr>
          <a:lstStyle/>
          <a:p>
            <a:r>
              <a:rPr lang="en-US" dirty="0"/>
              <a:t>Turned Focus</a:t>
            </a:r>
          </a:p>
        </p:txBody>
      </p:sp>
      <p:sp>
        <p:nvSpPr>
          <p:cNvPr id="3" name="Content Placeholder 2">
            <a:extLst>
              <a:ext uri="{FF2B5EF4-FFF2-40B4-BE49-F238E27FC236}">
                <a16:creationId xmlns:a16="http://schemas.microsoft.com/office/drawing/2014/main" id="{5FF776D0-C359-4C96-9A69-A6C431898ECD}"/>
              </a:ext>
            </a:extLst>
          </p:cNvPr>
          <p:cNvSpPr>
            <a:spLocks noGrp="1"/>
          </p:cNvSpPr>
          <p:nvPr>
            <p:ph idx="1"/>
          </p:nvPr>
        </p:nvSpPr>
        <p:spPr>
          <a:xfrm>
            <a:off x="304800" y="846138"/>
            <a:ext cx="8610600" cy="6011862"/>
          </a:xfrm>
          <a:solidFill>
            <a:schemeClr val="accent2">
              <a:lumMod val="50000"/>
            </a:schemeClr>
          </a:solidFill>
        </p:spPr>
        <p:txBody>
          <a:bodyPr>
            <a:noAutofit/>
          </a:bodyPr>
          <a:lstStyle/>
          <a:p>
            <a:r>
              <a:rPr lang="en-US" sz="2400" dirty="0">
                <a:effectLst/>
              </a:rPr>
              <a:t>Our focus and attention can easily be distracted in the physical, as well as the spiritual.  </a:t>
            </a:r>
          </a:p>
          <a:p>
            <a:r>
              <a:rPr lang="en-US" sz="2400" dirty="0">
                <a:effectLst/>
              </a:rPr>
              <a:t>In Luke 9:62, Jesus warns, “</a:t>
            </a:r>
            <a:r>
              <a:rPr lang="en-US" sz="2400" b="1" dirty="0">
                <a:effectLst/>
              </a:rPr>
              <a:t>No man, having put his hand to the plough, and looking back, is fit for the kingdom of God.</a:t>
            </a:r>
            <a:r>
              <a:rPr lang="en-US" sz="2400" dirty="0">
                <a:effectLst/>
              </a:rPr>
              <a:t>”  </a:t>
            </a:r>
          </a:p>
          <a:p>
            <a:r>
              <a:rPr lang="en-US" sz="2400" dirty="0">
                <a:effectLst/>
              </a:rPr>
              <a:t>Peter illustrates this point well when he was called by Christ to walk out to Him on the water.  Peter’s focus on Christ was distracted by the storm.  </a:t>
            </a:r>
          </a:p>
          <a:p>
            <a:r>
              <a:rPr lang="en-US" sz="2400" dirty="0">
                <a:effectLst/>
              </a:rPr>
              <a:t>Matthew 14:29-31 details, “And he said, Come. And when Peter was come down out of the ship, he walked on water, to go to Jesus.  But when he saw the wind boisterous, he was afraid; and beginning to sink, he cried, saying, Lord, save me.  And immediately Jesus stretched forth </a:t>
            </a:r>
            <a:r>
              <a:rPr lang="en-US" sz="2400" i="1" dirty="0">
                <a:effectLst/>
              </a:rPr>
              <a:t>his</a:t>
            </a:r>
            <a:r>
              <a:rPr lang="en-US" sz="2400" dirty="0">
                <a:effectLst/>
              </a:rPr>
              <a:t> hand, and caught him, and said unto him, O thou of little faith, wherefore didst thou doubt?”  </a:t>
            </a:r>
          </a:p>
          <a:p>
            <a:r>
              <a:rPr lang="en-US" sz="2400" dirty="0">
                <a:effectLst/>
              </a:rPr>
              <a:t>Yes, it is easy to allow our focus to be turned from Jesus.</a:t>
            </a:r>
          </a:p>
          <a:p>
            <a:endParaRPr lang="en-US" sz="2400" dirty="0"/>
          </a:p>
        </p:txBody>
      </p:sp>
    </p:spTree>
    <p:extLst>
      <p:ext uri="{BB962C8B-B14F-4D97-AF65-F5344CB8AC3E}">
        <p14:creationId xmlns:p14="http://schemas.microsoft.com/office/powerpoint/2010/main" val="1219746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7043" name="Content Placeholder 4"/>
          <p:cNvPicPr>
            <a:picLocks noGrp="1" noChangeAspect="1"/>
          </p:cNvPicPr>
          <p:nvPr>
            <p:ph idx="1"/>
          </p:nvPr>
        </p:nvPicPr>
        <p:blipFill>
          <a:blip r:embed="rId3"/>
          <a:srcRect/>
          <a:stretch>
            <a:fillRect/>
          </a:stretch>
        </p:blipFill>
        <p:spPr bwMode="auto">
          <a:xfrm>
            <a:off x="-71438" y="-25400"/>
            <a:ext cx="9177338" cy="6883400"/>
          </a:xfrm>
        </p:spPr>
      </p:pic>
      <p:pic>
        <p:nvPicPr>
          <p:cNvPr id="87044" name="Picture 2"/>
          <p:cNvPicPr>
            <a:picLocks noChangeAspect="1"/>
          </p:cNvPicPr>
          <p:nvPr/>
        </p:nvPicPr>
        <p:blipFill>
          <a:blip r:embed="rId4"/>
          <a:srcRect/>
          <a:stretch>
            <a:fillRect/>
          </a:stretch>
        </p:blipFill>
        <p:spPr bwMode="auto">
          <a:xfrm>
            <a:off x="-38100" y="0"/>
            <a:ext cx="9182100" cy="6858000"/>
          </a:xfrm>
          <a:prstGeom prst="rect">
            <a:avLst/>
          </a:prstGeom>
          <a:noFill/>
          <a:ln w="9525">
            <a:noFill/>
            <a:miter lim="800000"/>
            <a:headEnd/>
            <a:tailEnd/>
          </a:ln>
        </p:spPr>
      </p:pic>
      <p:sp>
        <p:nvSpPr>
          <p:cNvPr id="87045" name="TextBox 7"/>
          <p:cNvSpPr txBox="1">
            <a:spLocks noChangeArrowheads="1"/>
          </p:cNvSpPr>
          <p:nvPr/>
        </p:nvSpPr>
        <p:spPr bwMode="auto">
          <a:xfrm>
            <a:off x="5334000" y="1981200"/>
            <a:ext cx="3276600" cy="5632450"/>
          </a:xfrm>
          <a:prstGeom prst="rect">
            <a:avLst/>
          </a:prstGeom>
          <a:noFill/>
          <a:ln w="9525">
            <a:noFill/>
            <a:miter lim="800000"/>
            <a:headEnd/>
            <a:tailEnd/>
          </a:ln>
        </p:spPr>
        <p:txBody>
          <a:bodyPr>
            <a:spAutoFit/>
          </a:bodyPr>
          <a:lstStyle/>
          <a:p>
            <a:r>
              <a:rPr lang="en-US" sz="3600" b="1">
                <a:latin typeface="Calibri" pitchFamily="34" charset="0"/>
              </a:rPr>
              <a:t>Other Focused</a:t>
            </a:r>
          </a:p>
          <a:p>
            <a:r>
              <a:rPr lang="en-US" sz="3600" b="1">
                <a:latin typeface="Calibri" pitchFamily="34" charset="0"/>
              </a:rPr>
              <a:t>Glorifying God</a:t>
            </a:r>
          </a:p>
          <a:p>
            <a:r>
              <a:rPr lang="en-US" sz="3600" b="1">
                <a:latin typeface="Calibri" pitchFamily="34" charset="0"/>
              </a:rPr>
              <a:t>Heaven</a:t>
            </a:r>
          </a:p>
          <a:p>
            <a:r>
              <a:rPr lang="en-US" sz="3600" b="1">
                <a:latin typeface="Calibri" pitchFamily="34" charset="0"/>
              </a:rPr>
              <a:t>Results values different in carnal</a:t>
            </a:r>
          </a:p>
          <a:p>
            <a:r>
              <a:rPr lang="en-US" sz="3600" b="1">
                <a:latin typeface="Calibri" pitchFamily="34" charset="0"/>
              </a:rPr>
              <a:t>Puts off lust, on holiness</a:t>
            </a:r>
          </a:p>
          <a:p>
            <a:endParaRPr lang="en-US" sz="3600" b="1">
              <a:latin typeface="Calibri" pitchFamily="34" charset="0"/>
            </a:endParaRPr>
          </a:p>
          <a:p>
            <a:endParaRPr lang="en-US" sz="3600">
              <a:latin typeface="Calibri"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Hebrews 11:10</a:t>
            </a:r>
          </a:p>
        </p:txBody>
      </p:sp>
      <p:sp>
        <p:nvSpPr>
          <p:cNvPr id="3" name="Content Placeholder 2"/>
          <p:cNvSpPr>
            <a:spLocks noGrp="1"/>
          </p:cNvSpPr>
          <p:nvPr>
            <p:ph idx="1"/>
          </p:nvPr>
        </p:nvSpPr>
        <p:spPr>
          <a:xfrm>
            <a:off x="457200" y="1600200"/>
            <a:ext cx="8305800" cy="5029200"/>
          </a:xfrm>
        </p:spPr>
        <p:txBody>
          <a:bodyPr/>
          <a:lstStyle/>
          <a:p>
            <a:pPr fontAlgn="auto">
              <a:spcAft>
                <a:spcPts val="0"/>
              </a:spcAft>
              <a:buFont typeface="Arial" pitchFamily="34" charset="0"/>
              <a:buChar char="•"/>
              <a:defRPr/>
            </a:pPr>
            <a:r>
              <a:rPr lang="en-US" sz="3600" b="1" dirty="0"/>
              <a:t>Abraham in </a:t>
            </a:r>
            <a:r>
              <a:rPr lang="en-US" sz="3600" b="1" dirty="0" err="1"/>
              <a:t>Heb</a:t>
            </a:r>
            <a:r>
              <a:rPr lang="en-US" sz="3600" b="1" dirty="0"/>
              <a:t> 11:10 For he looked for a city which hath foundations, whose builder and maker</a:t>
            </a:r>
            <a:r>
              <a:rPr lang="en-US" sz="3600" b="1" i="1" dirty="0"/>
              <a:t> is</a:t>
            </a:r>
            <a:r>
              <a:rPr lang="en-US" sz="3600" b="1" dirty="0"/>
              <a:t> God. </a:t>
            </a:r>
          </a:p>
          <a:p>
            <a:pPr fontAlgn="auto">
              <a:spcAft>
                <a:spcPts val="0"/>
              </a:spcAft>
              <a:buFont typeface="Arial" pitchFamily="34" charset="0"/>
              <a:buChar char="•"/>
              <a:defRPr/>
            </a:pPr>
            <a:r>
              <a:rPr lang="en-US" sz="3600" b="1" dirty="0"/>
              <a:t>Hebrews 11:16 But now they desire a better</a:t>
            </a:r>
            <a:r>
              <a:rPr lang="en-US" sz="3600" b="1" i="1" dirty="0"/>
              <a:t> country</a:t>
            </a:r>
            <a:r>
              <a:rPr lang="en-US" sz="3600" b="1" dirty="0"/>
              <a:t>, that is, an heavenly: wherefore God is not ashamed to be called their God: for he hath prepared for them a city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descr="C:\Documents and Settings\Shawn\Desktop\lesson\Sec\Grab114.jpg"/>
          <p:cNvPicPr>
            <a:picLocks noChangeAspect="1" noChangeArrowheads="1"/>
          </p:cNvPicPr>
          <p:nvPr/>
        </p:nvPicPr>
        <p:blipFill>
          <a:blip r:embed="rId3"/>
          <a:srcRect/>
          <a:stretch>
            <a:fillRect/>
          </a:stretch>
        </p:blipFill>
        <p:spPr bwMode="auto">
          <a:xfrm>
            <a:off x="0" y="30163"/>
            <a:ext cx="10129838" cy="6827837"/>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sz="6000" b="1" dirty="0"/>
              <a:t>Hebrews 12:1-2</a:t>
            </a:r>
          </a:p>
        </p:txBody>
      </p:sp>
      <p:sp>
        <p:nvSpPr>
          <p:cNvPr id="3" name="Content Placeholder 2"/>
          <p:cNvSpPr>
            <a:spLocks noGrp="1"/>
          </p:cNvSpPr>
          <p:nvPr>
            <p:ph idx="1"/>
          </p:nvPr>
        </p:nvSpPr>
        <p:spPr>
          <a:xfrm>
            <a:off x="457200" y="1600200"/>
            <a:ext cx="8534400" cy="5257800"/>
          </a:xfrm>
        </p:spPr>
        <p:txBody>
          <a:bodyPr>
            <a:normAutofit fontScale="92500"/>
          </a:bodyPr>
          <a:lstStyle/>
          <a:p>
            <a:pPr fontAlgn="auto">
              <a:spcAft>
                <a:spcPts val="0"/>
              </a:spcAft>
              <a:buFont typeface="Arial" pitchFamily="34" charset="0"/>
              <a:buChar char="•"/>
              <a:defRPr/>
            </a:pPr>
            <a:r>
              <a:rPr lang="en-US" sz="3600" b="1" dirty="0">
                <a:effectLst/>
              </a:rPr>
              <a:t>Wherefore seeing we also are compassed about with so great a cloud of witnesses, let us lay aside every weight, and the sin which doth so easily beset</a:t>
            </a:r>
            <a:r>
              <a:rPr lang="en-US" sz="3600" b="1" i="1" dirty="0">
                <a:effectLst/>
              </a:rPr>
              <a:t> us</a:t>
            </a:r>
            <a:r>
              <a:rPr lang="en-US" sz="3600" b="1" dirty="0">
                <a:effectLst/>
              </a:rPr>
              <a:t>, and let us run with patience the race that is set before us, </a:t>
            </a:r>
            <a:r>
              <a:rPr lang="en-US" sz="3600" b="1" baseline="30000" dirty="0">
                <a:effectLst/>
              </a:rPr>
              <a:t>2</a:t>
            </a:r>
            <a:r>
              <a:rPr lang="en-US" sz="3600" b="1" dirty="0">
                <a:effectLst/>
              </a:rPr>
              <a:t> Looking unto Jesus the author﻿﻿ and finisher of</a:t>
            </a:r>
            <a:r>
              <a:rPr lang="en-US" sz="3600" b="1" i="1" dirty="0">
                <a:effectLst/>
              </a:rPr>
              <a:t> our</a:t>
            </a:r>
            <a:r>
              <a:rPr lang="en-US" sz="3600" b="1" dirty="0">
                <a:effectLst/>
              </a:rPr>
              <a:t> faith; who for the joy that was set before him endured the cross, despising the shame, and is set down at the right hand of the throne of God.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3187" name="Content Placeholder 4"/>
          <p:cNvPicPr>
            <a:picLocks noGrp="1" noChangeAspect="1"/>
          </p:cNvPicPr>
          <p:nvPr>
            <p:ph idx="1"/>
          </p:nvPr>
        </p:nvPicPr>
        <p:blipFill>
          <a:blip r:embed="rId3"/>
          <a:srcRect/>
          <a:stretch>
            <a:fillRect/>
          </a:stretch>
        </p:blipFill>
        <p:spPr bwMode="auto">
          <a:xfrm>
            <a:off x="-71438" y="-25400"/>
            <a:ext cx="9177338" cy="6883400"/>
          </a:xfrm>
        </p:spPr>
      </p:pic>
      <p:pic>
        <p:nvPicPr>
          <p:cNvPr id="93188" name="Picture 2"/>
          <p:cNvPicPr>
            <a:picLocks noChangeAspect="1"/>
          </p:cNvPicPr>
          <p:nvPr/>
        </p:nvPicPr>
        <p:blipFill>
          <a:blip r:embed="rId4"/>
          <a:srcRect/>
          <a:stretch>
            <a:fillRect/>
          </a:stretch>
        </p:blipFill>
        <p:spPr bwMode="auto">
          <a:xfrm>
            <a:off x="-38100" y="0"/>
            <a:ext cx="9182100" cy="6858000"/>
          </a:xfrm>
          <a:prstGeom prst="rect">
            <a:avLst/>
          </a:prstGeom>
          <a:noFill/>
          <a:ln w="9525">
            <a:noFill/>
            <a:miter lim="800000"/>
            <a:headEnd/>
            <a:tailEnd/>
          </a:ln>
        </p:spPr>
      </p:pic>
      <p:sp>
        <p:nvSpPr>
          <p:cNvPr id="93189" name="TextBox 7"/>
          <p:cNvSpPr txBox="1">
            <a:spLocks noChangeArrowheads="1"/>
          </p:cNvSpPr>
          <p:nvPr/>
        </p:nvSpPr>
        <p:spPr bwMode="auto">
          <a:xfrm>
            <a:off x="5334000" y="1981200"/>
            <a:ext cx="3276600" cy="5632450"/>
          </a:xfrm>
          <a:prstGeom prst="rect">
            <a:avLst/>
          </a:prstGeom>
          <a:noFill/>
          <a:ln w="9525">
            <a:noFill/>
            <a:miter lim="800000"/>
            <a:headEnd/>
            <a:tailEnd/>
          </a:ln>
        </p:spPr>
        <p:txBody>
          <a:bodyPr>
            <a:spAutoFit/>
          </a:bodyPr>
          <a:lstStyle/>
          <a:p>
            <a:r>
              <a:rPr lang="en-US" sz="3600" b="1">
                <a:latin typeface="Calibri" pitchFamily="34" charset="0"/>
              </a:rPr>
              <a:t>Other Focused</a:t>
            </a:r>
          </a:p>
          <a:p>
            <a:r>
              <a:rPr lang="en-US" sz="3600" b="1">
                <a:latin typeface="Calibri" pitchFamily="34" charset="0"/>
              </a:rPr>
              <a:t>Glorifying God</a:t>
            </a:r>
          </a:p>
          <a:p>
            <a:r>
              <a:rPr lang="en-US" sz="3600" b="1">
                <a:latin typeface="Calibri" pitchFamily="34" charset="0"/>
              </a:rPr>
              <a:t>Heaven</a:t>
            </a:r>
          </a:p>
          <a:p>
            <a:r>
              <a:rPr lang="en-US" sz="3600" b="1">
                <a:latin typeface="Calibri" pitchFamily="34" charset="0"/>
              </a:rPr>
              <a:t>Results values different in carnal</a:t>
            </a:r>
          </a:p>
          <a:p>
            <a:r>
              <a:rPr lang="en-US" sz="3600" b="1">
                <a:latin typeface="Calibri" pitchFamily="34" charset="0"/>
              </a:rPr>
              <a:t>Puts off lust, on holiness</a:t>
            </a:r>
          </a:p>
          <a:p>
            <a:endParaRPr lang="en-US" sz="3600" b="1">
              <a:latin typeface="Calibri" pitchFamily="34" charset="0"/>
            </a:endParaRPr>
          </a:p>
          <a:p>
            <a:endParaRPr lang="en-US" sz="3600">
              <a:latin typeface="Calibri" pitchFamily="34" charset="0"/>
            </a:endParaRPr>
          </a:p>
        </p:txBody>
      </p:sp>
      <p:pic>
        <p:nvPicPr>
          <p:cNvPr id="93190" name="Picture 2" descr="C:\Documents and Settings\Shawn\Desktop\lesson\Sec\road to heaven.jpg"/>
          <p:cNvPicPr>
            <a:picLocks noChangeAspect="1" noChangeArrowheads="1"/>
          </p:cNvPicPr>
          <p:nvPr/>
        </p:nvPicPr>
        <p:blipFill>
          <a:blip r:embed="rId5"/>
          <a:srcRect/>
          <a:stretch>
            <a:fillRect/>
          </a:stretch>
        </p:blipFill>
        <p:spPr bwMode="auto">
          <a:xfrm>
            <a:off x="-46038" y="0"/>
            <a:ext cx="4598988" cy="34290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b="1" dirty="0"/>
              <a:t>Galatians 2:20</a:t>
            </a:r>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r>
              <a:rPr lang="en-US" sz="4000" b="1" dirty="0"/>
              <a:t>I am crucified with Christ: nevertheless I live; yet not I, but Christ </a:t>
            </a:r>
            <a:r>
              <a:rPr lang="en-US" sz="4000" b="1" dirty="0" err="1"/>
              <a:t>liveth</a:t>
            </a:r>
            <a:r>
              <a:rPr lang="en-US" sz="4000" b="1" dirty="0"/>
              <a:t> in me: and the life which I now live in the flesh I live by the faith of the Son of God, who loved me, and gave himself for me.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3D40-8A14-4F63-AD5E-EFE19654277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049BA8B-A50E-4AE1-AFEC-7753D1D1D9B7}"/>
              </a:ext>
            </a:extLst>
          </p:cNvPr>
          <p:cNvSpPr>
            <a:spLocks noGrp="1"/>
          </p:cNvSpPr>
          <p:nvPr>
            <p:ph idx="1"/>
          </p:nvPr>
        </p:nvSpPr>
        <p:spPr>
          <a:xfrm>
            <a:off x="304800" y="1219200"/>
            <a:ext cx="8610600" cy="5364162"/>
          </a:xfrm>
          <a:solidFill>
            <a:schemeClr val="tx1"/>
          </a:solidFill>
        </p:spPr>
        <p:txBody>
          <a:bodyPr>
            <a:normAutofit fontScale="62500" lnSpcReduction="20000"/>
          </a:bodyPr>
          <a:lstStyle/>
          <a:p>
            <a:r>
              <a:rPr lang="en-US" dirty="0">
                <a:effectLst/>
              </a:rPr>
              <a:t>People can focus on many things in this life.  </a:t>
            </a:r>
          </a:p>
          <a:p>
            <a:r>
              <a:rPr lang="en-US" dirty="0">
                <a:effectLst/>
              </a:rPr>
              <a:t>Satan will supply many dazzling distractions to try and lead us to the darkness.  </a:t>
            </a:r>
          </a:p>
          <a:p>
            <a:r>
              <a:rPr lang="en-US" dirty="0">
                <a:effectLst/>
              </a:rPr>
              <a:t>As Children of the Light, we should fix our attention and focus on Jesus.  We must be careful of focusing on worldly treasures or earthy ambitions.  </a:t>
            </a:r>
          </a:p>
          <a:p>
            <a:r>
              <a:rPr lang="en-US" dirty="0">
                <a:effectLst/>
              </a:rPr>
              <a:t>Matthew 6:22-24 teaches, “The light of the body is the eye:  if therefore thine eye be single, thy whole body shall be full of light.  But if thine eye be evil, thy whole body shall be full of darkness.   If therefore the light that is in thee be darkness, how great </a:t>
            </a:r>
            <a:r>
              <a:rPr lang="en-US" i="1" dirty="0">
                <a:effectLst/>
              </a:rPr>
              <a:t>is</a:t>
            </a:r>
            <a:r>
              <a:rPr lang="en-US" dirty="0">
                <a:effectLst/>
              </a:rPr>
              <a:t> that darkness!  No man can serve two masters:  for either he will hate the one, and love the other; or else he will hold to the one, and despise the other.  Ye cannot serve God and mammon.”  </a:t>
            </a:r>
          </a:p>
          <a:p>
            <a:r>
              <a:rPr lang="en-US" dirty="0">
                <a:effectLst/>
              </a:rPr>
              <a:t>Even more important than focusing on the eternal reward God has promised, is the focus on Jesus.  He deserves the child of God’s focus.  Jesus is worthy, and He can show us how to run the race best.  </a:t>
            </a:r>
          </a:p>
          <a:p>
            <a:r>
              <a:rPr lang="en-US" dirty="0">
                <a:effectLst/>
              </a:rPr>
              <a:t>It is this kind of focus that helps Christians avoid weariness and losing heart.  Focusing on and imitating Jesus improves the Child of Light’s ability to cross the finish line as well.  </a:t>
            </a:r>
          </a:p>
          <a:p>
            <a:r>
              <a:rPr lang="en-US" dirty="0">
                <a:effectLst/>
              </a:rPr>
              <a:t>1 Peter 2:21 instructs, “For even hereunto were ye called:  because Christ also suffered for us, leaving us an example, that ye should follow his steps.”  </a:t>
            </a:r>
          </a:p>
          <a:p>
            <a:endParaRPr lang="en-US" dirty="0"/>
          </a:p>
        </p:txBody>
      </p:sp>
    </p:spTree>
    <p:extLst>
      <p:ext uri="{BB962C8B-B14F-4D97-AF65-F5344CB8AC3E}">
        <p14:creationId xmlns:p14="http://schemas.microsoft.com/office/powerpoint/2010/main" val="32330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4800" b="1" dirty="0"/>
              <a:t>2 Peter 1:3-4</a:t>
            </a:r>
          </a:p>
        </p:txBody>
      </p:sp>
      <p:sp>
        <p:nvSpPr>
          <p:cNvPr id="3" name="Content Placeholder 2"/>
          <p:cNvSpPr>
            <a:spLocks noGrp="1"/>
          </p:cNvSpPr>
          <p:nvPr>
            <p:ph idx="1"/>
          </p:nvPr>
        </p:nvSpPr>
        <p:spPr>
          <a:xfrm>
            <a:off x="152400" y="1600200"/>
            <a:ext cx="8991600" cy="4525963"/>
          </a:xfrm>
        </p:spPr>
        <p:txBody>
          <a:bodyPr>
            <a:noAutofit/>
          </a:bodyPr>
          <a:lstStyle/>
          <a:p>
            <a:pPr fontAlgn="auto">
              <a:spcAft>
                <a:spcPts val="0"/>
              </a:spcAft>
              <a:buFont typeface="Arial" pitchFamily="34" charset="0"/>
              <a:buChar char="•"/>
              <a:defRPr/>
            </a:pPr>
            <a:r>
              <a:rPr lang="en-US" sz="3600" b="1" dirty="0">
                <a:effectLst/>
              </a:rPr>
              <a:t>According as his divine power hath given unto us all things that</a:t>
            </a:r>
            <a:r>
              <a:rPr lang="en-US" sz="3600" b="1" i="1" dirty="0">
                <a:effectLst/>
              </a:rPr>
              <a:t> pertain</a:t>
            </a:r>
            <a:r>
              <a:rPr lang="en-US" sz="3600" b="1" dirty="0">
                <a:effectLst/>
              </a:rPr>
              <a:t> unto life and godliness, through the knowledge of him that hath called us to﻿ glory and virtue: </a:t>
            </a:r>
            <a:r>
              <a:rPr lang="en-US" sz="3600" b="1" baseline="30000" dirty="0">
                <a:effectLst/>
              </a:rPr>
              <a:t>4</a:t>
            </a:r>
            <a:r>
              <a:rPr lang="en-US" sz="3600" b="1" dirty="0">
                <a:effectLst/>
              </a:rPr>
              <a:t> Whereby are given unto us exceeding great and precious promises: that by these ye might be partakers of the divine nature, having escaped the corruption that is in the world through lust. </a:t>
            </a:r>
            <a:endParaRPr lang="en-US" sz="36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1 Peter 1:14-16</a:t>
            </a:r>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r>
              <a:rPr lang="en-US" sz="4000" b="1" baseline="30000" dirty="0"/>
              <a:t>14</a:t>
            </a:r>
            <a:r>
              <a:rPr lang="en-US" sz="4000" b="1" dirty="0"/>
              <a:t> As obedient children, not fashioning yourselves according to the former lusts in your ignorance: </a:t>
            </a:r>
            <a:r>
              <a:rPr lang="en-US" sz="4000" b="1" baseline="30000" dirty="0"/>
              <a:t>15</a:t>
            </a:r>
            <a:r>
              <a:rPr lang="en-US" sz="4000" b="1" dirty="0"/>
              <a:t> But as he which hath called you is holy, so be ye holy in all manner of conversation; </a:t>
            </a:r>
            <a:r>
              <a:rPr lang="en-US" sz="4000" b="1" baseline="30000" dirty="0"/>
              <a:t>16</a:t>
            </a:r>
            <a:r>
              <a:rPr lang="en-US" sz="4000" b="1" dirty="0"/>
              <a:t> Because it is written, Be ye holy; for I am holy.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6000" dirty="0"/>
              <a:t>1 </a:t>
            </a:r>
            <a:r>
              <a:rPr lang="en-US" sz="6000" dirty="0" err="1"/>
              <a:t>Thes</a:t>
            </a:r>
            <a:r>
              <a:rPr lang="en-US" sz="6000" dirty="0"/>
              <a:t> 4:7</a:t>
            </a:r>
          </a:p>
        </p:txBody>
      </p:sp>
      <p:sp>
        <p:nvSpPr>
          <p:cNvPr id="101378" name="Content Placeholder 2"/>
          <p:cNvSpPr>
            <a:spLocks noGrp="1"/>
          </p:cNvSpPr>
          <p:nvPr>
            <p:ph idx="1"/>
          </p:nvPr>
        </p:nvSpPr>
        <p:spPr bwMode="auto"/>
        <p:txBody>
          <a:bodyPr wrap="square" numCol="1" anchor="t" anchorCtr="0" compatLnSpc="1">
            <a:prstTxWarp prst="textNoShape">
              <a:avLst/>
            </a:prstTxWarp>
          </a:bodyPr>
          <a:lstStyle/>
          <a:p>
            <a:r>
              <a:rPr lang="en-US" sz="4400" b="1" baseline="30000">
                <a:effectLst/>
              </a:rPr>
              <a:t>7</a:t>
            </a:r>
            <a:r>
              <a:rPr lang="en-US" sz="4400" b="1">
                <a:effectLst/>
              </a:rPr>
              <a:t> For God hath not called us unto uncleanness, but unto holiness. </a:t>
            </a:r>
          </a:p>
        </p:txBody>
      </p:sp>
      <p:pic>
        <p:nvPicPr>
          <p:cNvPr id="101379" name="Picture 2" descr="C:\Documents and Settings\Shawn\Desktop\lesson\Sec\3170476984_2654a97212.jpg"/>
          <p:cNvPicPr>
            <a:picLocks noChangeAspect="1" noChangeArrowheads="1"/>
          </p:cNvPicPr>
          <p:nvPr/>
        </p:nvPicPr>
        <p:blipFill>
          <a:blip r:embed="rId3"/>
          <a:srcRect/>
          <a:stretch>
            <a:fillRect/>
          </a:stretch>
        </p:blipFill>
        <p:spPr bwMode="auto">
          <a:xfrm>
            <a:off x="2057400" y="3733800"/>
            <a:ext cx="4692650" cy="3124200"/>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3427" name="Content Placeholder 4"/>
          <p:cNvPicPr>
            <a:picLocks noGrp="1" noChangeAspect="1"/>
          </p:cNvPicPr>
          <p:nvPr>
            <p:ph idx="1"/>
          </p:nvPr>
        </p:nvPicPr>
        <p:blipFill>
          <a:blip r:embed="rId3"/>
          <a:srcRect/>
          <a:stretch>
            <a:fillRect/>
          </a:stretch>
        </p:blipFill>
        <p:spPr bwMode="auto">
          <a:xfrm>
            <a:off x="-71438" y="-25400"/>
            <a:ext cx="9177338" cy="6883400"/>
          </a:xfrm>
        </p:spPr>
      </p:pic>
      <p:cxnSp>
        <p:nvCxnSpPr>
          <p:cNvPr id="6" name="Straight Arrow Connector 5"/>
          <p:cNvCxnSpPr>
            <a:stCxn id="5" idx="0"/>
          </p:cNvCxnSpPr>
          <p:nvPr/>
        </p:nvCxnSpPr>
        <p:spPr>
          <a:xfrm rot="16200000" flipH="1" flipV="1">
            <a:off x="798513" y="3671887"/>
            <a:ext cx="7416800" cy="2222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03429" name="TextBox 6"/>
          <p:cNvSpPr txBox="1">
            <a:spLocks noChangeArrowheads="1"/>
          </p:cNvSpPr>
          <p:nvPr/>
        </p:nvSpPr>
        <p:spPr bwMode="auto">
          <a:xfrm>
            <a:off x="609600" y="914400"/>
            <a:ext cx="3276600" cy="5262563"/>
          </a:xfrm>
          <a:prstGeom prst="rect">
            <a:avLst/>
          </a:prstGeom>
          <a:noFill/>
          <a:ln w="9525">
            <a:noFill/>
            <a:miter lim="800000"/>
            <a:headEnd/>
            <a:tailEnd/>
          </a:ln>
        </p:spPr>
        <p:txBody>
          <a:bodyPr>
            <a:spAutoFit/>
          </a:bodyPr>
          <a:lstStyle/>
          <a:p>
            <a:r>
              <a:rPr lang="en-US" sz="3600" b="1">
                <a:latin typeface="Calibri" pitchFamily="34" charset="0"/>
              </a:rPr>
              <a:t>Carnal</a:t>
            </a:r>
          </a:p>
          <a:p>
            <a:r>
              <a:rPr lang="en-US" sz="3600" b="1">
                <a:latin typeface="Calibri" pitchFamily="34" charset="0"/>
              </a:rPr>
              <a:t>Self Focused</a:t>
            </a:r>
          </a:p>
          <a:p>
            <a:r>
              <a:rPr lang="en-US" sz="3600" b="1">
                <a:latin typeface="Calibri" pitchFamily="34" charset="0"/>
              </a:rPr>
              <a:t>Pleasure/Carnal</a:t>
            </a:r>
          </a:p>
          <a:p>
            <a:r>
              <a:rPr lang="en-US" sz="3600" b="1">
                <a:latin typeface="Calibri" pitchFamily="34" charset="0"/>
              </a:rPr>
              <a:t>Sin</a:t>
            </a:r>
          </a:p>
          <a:p>
            <a:r>
              <a:rPr lang="en-US" sz="3600" b="1">
                <a:latin typeface="Calibri" pitchFamily="34" charset="0"/>
              </a:rPr>
              <a:t>Temporary</a:t>
            </a:r>
          </a:p>
          <a:p>
            <a:r>
              <a:rPr lang="en-US" sz="4000" b="1">
                <a:solidFill>
                  <a:srgbClr val="FF0000"/>
                </a:solidFill>
                <a:latin typeface="Calibri" pitchFamily="34" charset="0"/>
              </a:rPr>
              <a:t>Results in heart Blindness</a:t>
            </a:r>
          </a:p>
          <a:p>
            <a:endParaRPr lang="en-US" sz="3600">
              <a:latin typeface="Calibri" pitchFamily="34" charset="0"/>
            </a:endParaRPr>
          </a:p>
        </p:txBody>
      </p:sp>
      <p:sp>
        <p:nvSpPr>
          <p:cNvPr id="103430" name="TextBox 7"/>
          <p:cNvSpPr txBox="1">
            <a:spLocks noChangeArrowheads="1"/>
          </p:cNvSpPr>
          <p:nvPr/>
        </p:nvSpPr>
        <p:spPr bwMode="auto">
          <a:xfrm>
            <a:off x="5257800" y="1600200"/>
            <a:ext cx="3276600" cy="5754688"/>
          </a:xfrm>
          <a:prstGeom prst="rect">
            <a:avLst/>
          </a:prstGeom>
          <a:noFill/>
          <a:ln w="9525">
            <a:noFill/>
            <a:miter lim="800000"/>
            <a:headEnd/>
            <a:tailEnd/>
          </a:ln>
        </p:spPr>
        <p:txBody>
          <a:bodyPr>
            <a:spAutoFit/>
          </a:bodyPr>
          <a:lstStyle/>
          <a:p>
            <a:r>
              <a:rPr lang="en-US" sz="3600" b="1">
                <a:latin typeface="Calibri" pitchFamily="34" charset="0"/>
              </a:rPr>
              <a:t>Spiritual</a:t>
            </a:r>
          </a:p>
          <a:p>
            <a:r>
              <a:rPr lang="en-US" sz="3600" b="1">
                <a:latin typeface="Calibri" pitchFamily="34" charset="0"/>
              </a:rPr>
              <a:t>Other Focused</a:t>
            </a:r>
          </a:p>
          <a:p>
            <a:r>
              <a:rPr lang="en-US" sz="3600" b="1">
                <a:latin typeface="Calibri" pitchFamily="34" charset="0"/>
              </a:rPr>
              <a:t>Glorifying God</a:t>
            </a:r>
          </a:p>
          <a:p>
            <a:r>
              <a:rPr lang="en-US" sz="3600" b="1">
                <a:latin typeface="Calibri" pitchFamily="34" charset="0"/>
              </a:rPr>
              <a:t>Heaven</a:t>
            </a:r>
          </a:p>
          <a:p>
            <a:r>
              <a:rPr lang="en-US" sz="3600" b="1">
                <a:latin typeface="Calibri" pitchFamily="34" charset="0"/>
              </a:rPr>
              <a:t>Results values different in carnal</a:t>
            </a:r>
          </a:p>
          <a:p>
            <a:r>
              <a:rPr lang="en-US" sz="4000" b="1">
                <a:solidFill>
                  <a:srgbClr val="FF0000"/>
                </a:solidFill>
                <a:latin typeface="Calibri" pitchFamily="34" charset="0"/>
              </a:rPr>
              <a:t>Puts off lust, on holiness</a:t>
            </a:r>
          </a:p>
          <a:p>
            <a:endParaRPr lang="en-US" sz="3600">
              <a:latin typeface="Calibri"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2 Corinthian 10:3-5</a:t>
            </a:r>
          </a:p>
        </p:txBody>
      </p:sp>
      <p:sp>
        <p:nvSpPr>
          <p:cNvPr id="3" name="Content Placeholder 2"/>
          <p:cNvSpPr>
            <a:spLocks noGrp="1"/>
          </p:cNvSpPr>
          <p:nvPr>
            <p:ph idx="1"/>
          </p:nvPr>
        </p:nvSpPr>
        <p:spPr>
          <a:xfrm>
            <a:off x="457200" y="1600200"/>
            <a:ext cx="8686800" cy="4525963"/>
          </a:xfrm>
        </p:spPr>
        <p:txBody>
          <a:bodyPr>
            <a:noAutofit/>
          </a:bodyPr>
          <a:lstStyle/>
          <a:p>
            <a:pPr fontAlgn="auto">
              <a:spcAft>
                <a:spcPts val="0"/>
              </a:spcAft>
              <a:buFont typeface="Arial" pitchFamily="34" charset="0"/>
              <a:buChar char="•"/>
              <a:defRPr/>
            </a:pPr>
            <a:r>
              <a:rPr lang="en-US" sz="3600" b="1" dirty="0">
                <a:effectLst/>
              </a:rPr>
              <a:t>For though we walk in the flesh, we do not war after the flesh: </a:t>
            </a:r>
            <a:r>
              <a:rPr lang="en-US" sz="3600" b="1" baseline="30000" dirty="0">
                <a:effectLst/>
              </a:rPr>
              <a:t>4</a:t>
            </a:r>
            <a:r>
              <a:rPr lang="en-US" sz="3600" b="1" dirty="0">
                <a:effectLst/>
              </a:rPr>
              <a:t> (For the weapons of our warfare</a:t>
            </a:r>
            <a:r>
              <a:rPr lang="en-US" sz="3600" b="1" i="1" dirty="0">
                <a:effectLst/>
              </a:rPr>
              <a:t> are</a:t>
            </a:r>
            <a:r>
              <a:rPr lang="en-US" sz="3600" b="1" dirty="0">
                <a:effectLst/>
              </a:rPr>
              <a:t> not carnal, but mighty through God to the pulling down of strong holds;) </a:t>
            </a:r>
            <a:r>
              <a:rPr lang="en-US" sz="3600" b="1" baseline="30000" dirty="0">
                <a:effectLst/>
              </a:rPr>
              <a:t>5</a:t>
            </a:r>
            <a:r>
              <a:rPr lang="en-US" sz="3600" b="1" dirty="0">
                <a:effectLst/>
              </a:rPr>
              <a:t> Casting down imaginations﻿, and every high thing that </a:t>
            </a:r>
            <a:r>
              <a:rPr lang="en-US" sz="3600" b="1" dirty="0" err="1">
                <a:effectLst/>
              </a:rPr>
              <a:t>exalteth</a:t>
            </a:r>
            <a:r>
              <a:rPr lang="en-US" sz="3600" b="1" dirty="0">
                <a:effectLst/>
              </a:rPr>
              <a:t> itself against the knowledge of God, and bringing into captivity every thought to the obedience of Christ</a:t>
            </a:r>
            <a:endParaRPr lang="en-US" sz="36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553200"/>
          </a:xfrm>
        </p:spPr>
        <p:txBody>
          <a:bodyPr>
            <a:normAutofit fontScale="90000"/>
          </a:bodyPr>
          <a:lstStyle/>
          <a:p>
            <a:pPr fontAlgn="auto">
              <a:spcAft>
                <a:spcPts val="0"/>
              </a:spcAft>
              <a:defRPr/>
            </a:pPr>
            <a:r>
              <a:rPr lang="en-US" sz="3600" b="1" dirty="0">
                <a:solidFill>
                  <a:srgbClr val="FFFF00"/>
                </a:solidFill>
              </a:rPr>
              <a:t>What is your Focus?</a:t>
            </a:r>
            <a:br>
              <a:rPr lang="en-US" sz="3600" b="1" dirty="0">
                <a:solidFill>
                  <a:srgbClr val="FFFF00"/>
                </a:solidFill>
              </a:rPr>
            </a:br>
            <a:br>
              <a:rPr lang="en-US" sz="3600" b="1" dirty="0">
                <a:solidFill>
                  <a:srgbClr val="FFFF00"/>
                </a:solidFill>
              </a:rPr>
            </a:br>
            <a:r>
              <a:rPr lang="en-US" sz="3600" b="1" dirty="0">
                <a:solidFill>
                  <a:srgbClr val="FFFF00"/>
                </a:solidFill>
              </a:rPr>
              <a:t>Has the temporal/carnal/flesh blinded your heart to the eternal?  Are you progressing toward blindness and having your understanding  darkened?</a:t>
            </a:r>
            <a:br>
              <a:rPr lang="en-US" sz="3600" b="1" dirty="0">
                <a:solidFill>
                  <a:srgbClr val="FFFF00"/>
                </a:solidFill>
              </a:rPr>
            </a:br>
            <a:br>
              <a:rPr lang="en-US" sz="3600" b="1" dirty="0">
                <a:solidFill>
                  <a:srgbClr val="FFFF00"/>
                </a:solidFill>
              </a:rPr>
            </a:br>
            <a:r>
              <a:rPr lang="en-US" sz="3600" b="1" dirty="0">
                <a:solidFill>
                  <a:srgbClr val="FFFF00"/>
                </a:solidFill>
              </a:rPr>
              <a:t>Have you defocused the flesh and seek the spiritual and eternal?  Are you putting off lust and transforming toward holiness?</a:t>
            </a:r>
            <a:br>
              <a:rPr lang="en-US" sz="3600" b="1" dirty="0">
                <a:solidFill>
                  <a:srgbClr val="FFFF00"/>
                </a:solidFill>
              </a:rPr>
            </a:br>
            <a:br>
              <a:rPr lang="en-US" sz="3600" b="1" dirty="0">
                <a:solidFill>
                  <a:srgbClr val="FFFF00"/>
                </a:solidFill>
              </a:rPr>
            </a:br>
            <a:r>
              <a:rPr lang="en-US" sz="3600" b="1" dirty="0">
                <a:solidFill>
                  <a:srgbClr val="FFFF00"/>
                </a:solidFill>
              </a:rPr>
              <a:t>Won’t you seek God?</a:t>
            </a:r>
            <a:br>
              <a:rPr lang="en-US" sz="3600" b="1" dirty="0">
                <a:solidFill>
                  <a:srgbClr val="FFFF00"/>
                </a:solidFill>
              </a:rPr>
            </a:br>
            <a:br>
              <a:rPr lang="en-US" b="1" dirty="0">
                <a:solidFill>
                  <a:srgbClr val="FFFF00"/>
                </a:solidFill>
              </a:rPr>
            </a:br>
            <a:endParaRPr lang="en-US" b="1" dirty="0">
              <a:solidFill>
                <a:srgbClr val="FFFF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8F5E-BFFE-435D-89FE-1E3135ECA19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70059FC-95F5-49CF-9A85-5FE09FB5DE30}"/>
              </a:ext>
            </a:extLst>
          </p:cNvPr>
          <p:cNvSpPr>
            <a:spLocks noGrp="1"/>
          </p:cNvSpPr>
          <p:nvPr>
            <p:ph idx="1"/>
          </p:nvPr>
        </p:nvSpPr>
        <p:spPr>
          <a:xfrm>
            <a:off x="457200" y="1600200"/>
            <a:ext cx="8229600" cy="5105400"/>
          </a:xfrm>
          <a:solidFill>
            <a:schemeClr val="bg2">
              <a:lumMod val="50000"/>
            </a:schemeClr>
          </a:solidFill>
        </p:spPr>
        <p:txBody>
          <a:bodyPr>
            <a:normAutofit fontScale="77500" lnSpcReduction="20000"/>
          </a:bodyPr>
          <a:lstStyle/>
          <a:p>
            <a:r>
              <a:rPr lang="en-US" dirty="0">
                <a:effectLst/>
              </a:rPr>
              <a:t>The children of the Light have a different perspective than the natural human.  </a:t>
            </a:r>
          </a:p>
          <a:p>
            <a:r>
              <a:rPr lang="en-US" dirty="0">
                <a:effectLst/>
              </a:rPr>
              <a:t>The Christian renews their minds from God’s instruction.  </a:t>
            </a:r>
          </a:p>
          <a:p>
            <a:r>
              <a:rPr lang="en-US" dirty="0">
                <a:effectLst/>
              </a:rPr>
              <a:t>This allows them to use the prism of eternity and an eye of faith to see spiritual things.  </a:t>
            </a:r>
          </a:p>
          <a:p>
            <a:r>
              <a:rPr lang="en-US" dirty="0">
                <a:effectLst/>
              </a:rPr>
              <a:t>They understand God has prepared for them.  1 Corinthians 2:9 and 13-14 explain, “But as it is written, Eye hath not seen, nor ear heard, neither have entered into the heart of man, the things which God hath prepared for them that love him…Which things also we speak, not in the words which man's wisdom </a:t>
            </a:r>
            <a:r>
              <a:rPr lang="en-US" dirty="0" err="1">
                <a:effectLst/>
              </a:rPr>
              <a:t>teacheth</a:t>
            </a:r>
            <a:r>
              <a:rPr lang="en-US" dirty="0">
                <a:effectLst/>
              </a:rPr>
              <a:t>, but which the Holy Ghost </a:t>
            </a:r>
            <a:r>
              <a:rPr lang="en-US" dirty="0" err="1">
                <a:effectLst/>
              </a:rPr>
              <a:t>teacheth</a:t>
            </a:r>
            <a:r>
              <a:rPr lang="en-US" dirty="0">
                <a:effectLst/>
              </a:rPr>
              <a:t>; comparing spiritual things with spiritual.  But the natural man </a:t>
            </a:r>
            <a:r>
              <a:rPr lang="en-US" dirty="0" err="1">
                <a:effectLst/>
              </a:rPr>
              <a:t>receiveth</a:t>
            </a:r>
            <a:r>
              <a:rPr lang="en-US" dirty="0">
                <a:effectLst/>
              </a:rPr>
              <a:t> not the things of the Spirit of God:  for they are foolishness unto him:  neither can he know </a:t>
            </a:r>
            <a:r>
              <a:rPr lang="en-US" i="1" dirty="0">
                <a:effectLst/>
              </a:rPr>
              <a:t>them</a:t>
            </a:r>
            <a:r>
              <a:rPr lang="en-US" dirty="0">
                <a:effectLst/>
              </a:rPr>
              <a:t>, because they are spiritually discerned.”</a:t>
            </a:r>
          </a:p>
          <a:p>
            <a:endParaRPr lang="en-US" dirty="0"/>
          </a:p>
        </p:txBody>
      </p:sp>
    </p:spTree>
    <p:extLst>
      <p:ext uri="{BB962C8B-B14F-4D97-AF65-F5344CB8AC3E}">
        <p14:creationId xmlns:p14="http://schemas.microsoft.com/office/powerpoint/2010/main" val="245194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a:p>
        </p:txBody>
      </p:sp>
      <p:sp>
        <p:nvSpPr>
          <p:cNvPr id="3" name="Content Placeholder 2"/>
          <p:cNvSpPr>
            <a:spLocks noGrp="1"/>
          </p:cNvSpPr>
          <p:nvPr>
            <p:ph idx="1"/>
          </p:nvPr>
        </p:nvSpPr>
        <p:spPr/>
        <p:txBody>
          <a:bodyPr/>
          <a:lstStyle/>
          <a:p>
            <a:pPr fontAlgn="auto">
              <a:spcAft>
                <a:spcPts val="0"/>
              </a:spcAft>
              <a:buFont typeface="Arial" pitchFamily="34" charset="0"/>
              <a:buChar char="•"/>
              <a:defRPr/>
            </a:pPr>
            <a:endParaRPr lang="en-US"/>
          </a:p>
        </p:txBody>
      </p:sp>
      <p:pic>
        <p:nvPicPr>
          <p:cNvPr id="109571" name="Picture 3" descr="C:\Documents and Settings\Shawn\Desktop\lesson\Sec\4135887715_df3c2e65cd.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4" name="Rounded Rectangle 3"/>
          <p:cNvSpPr/>
          <p:nvPr/>
        </p:nvSpPr>
        <p:spPr>
          <a:xfrm>
            <a:off x="609600" y="685800"/>
            <a:ext cx="7924800" cy="472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200" b="1" dirty="0"/>
              <a:t>Focus on:</a:t>
            </a:r>
          </a:p>
          <a:p>
            <a:pPr algn="ctr" fontAlgn="auto">
              <a:spcBef>
                <a:spcPts val="0"/>
              </a:spcBef>
              <a:spcAft>
                <a:spcPts val="0"/>
              </a:spcAft>
              <a:defRPr/>
            </a:pPr>
            <a:r>
              <a:rPr lang="en-US" sz="3200" b="1" dirty="0"/>
              <a:t>Christ</a:t>
            </a:r>
          </a:p>
          <a:p>
            <a:pPr algn="ctr" fontAlgn="auto">
              <a:spcBef>
                <a:spcPts val="0"/>
              </a:spcBef>
              <a:spcAft>
                <a:spcPts val="0"/>
              </a:spcAft>
              <a:defRPr/>
            </a:pPr>
            <a:r>
              <a:rPr lang="en-US" sz="3200" b="1" dirty="0"/>
              <a:t>His return</a:t>
            </a:r>
          </a:p>
          <a:p>
            <a:pPr algn="ctr" fontAlgn="auto">
              <a:spcBef>
                <a:spcPts val="0"/>
              </a:spcBef>
              <a:spcAft>
                <a:spcPts val="0"/>
              </a:spcAft>
              <a:defRPr/>
            </a:pPr>
            <a:r>
              <a:rPr lang="en-US" sz="3200" b="1" dirty="0"/>
              <a:t>Glorifying and serving Jehovah</a:t>
            </a:r>
          </a:p>
          <a:p>
            <a:pPr algn="ctr" fontAlgn="auto">
              <a:spcBef>
                <a:spcPts val="0"/>
              </a:spcBef>
              <a:spcAft>
                <a:spcPts val="0"/>
              </a:spcAft>
              <a:defRPr/>
            </a:pPr>
            <a:r>
              <a:rPr lang="en-US" sz="3200" b="1" dirty="0"/>
              <a:t>Growing  spiritually </a:t>
            </a:r>
          </a:p>
          <a:p>
            <a:pPr algn="ctr" fontAlgn="auto">
              <a:spcBef>
                <a:spcPts val="0"/>
              </a:spcBef>
              <a:spcAft>
                <a:spcPts val="0"/>
              </a:spcAft>
              <a:defRPr/>
            </a:pPr>
            <a:r>
              <a:rPr lang="en-US" sz="3200" b="1" dirty="0"/>
              <a:t>Progressing toward Holiness</a:t>
            </a:r>
          </a:p>
          <a:p>
            <a:pPr algn="ctr" fontAlgn="auto">
              <a:spcBef>
                <a:spcPts val="0"/>
              </a:spcBef>
              <a:spcAft>
                <a:spcPts val="0"/>
              </a:spcAft>
              <a:defRPr/>
            </a:pPr>
            <a:r>
              <a:rPr lang="en-US" sz="3200" b="1" dirty="0"/>
              <a:t>Being renewed in your mind by God’s word</a:t>
            </a:r>
          </a:p>
          <a:p>
            <a:pPr algn="ctr" fontAlgn="auto">
              <a:spcBef>
                <a:spcPts val="0"/>
              </a:spcBef>
              <a:spcAft>
                <a:spcPts val="0"/>
              </a:spcAft>
              <a:defRPr/>
            </a:pPr>
            <a:r>
              <a:rPr lang="en-US" sz="3200" b="1" dirty="0"/>
              <a:t>Putting away the works of the flesh</a:t>
            </a:r>
          </a:p>
          <a:p>
            <a:pPr fontAlgn="auto">
              <a:spcBef>
                <a:spcPts val="0"/>
              </a:spcBef>
              <a:spcAft>
                <a:spcPts val="0"/>
              </a:spcAft>
              <a:defRPr/>
            </a:pPr>
            <a:endParaRPr lang="en-US" dirty="0"/>
          </a:p>
        </p:txBody>
      </p:sp>
      <p:pic>
        <p:nvPicPr>
          <p:cNvPr id="6" name="Picture 5" descr="A close up of a logo&#10;&#10;Description automatically generated">
            <a:extLst>
              <a:ext uri="{FF2B5EF4-FFF2-40B4-BE49-F238E27FC236}">
                <a16:creationId xmlns:a16="http://schemas.microsoft.com/office/drawing/2014/main" id="{AC70D97F-C100-49A3-8F8D-EF014356FFB4}"/>
              </a:ext>
            </a:extLst>
          </p:cNvPr>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0" y="5943600"/>
            <a:ext cx="1066800" cy="925107"/>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idx="4294967295"/>
          </p:nvPr>
        </p:nvSpPr>
        <p:spPr bwMode="auto">
          <a:noFill/>
        </p:spPr>
        <p:txBody>
          <a:bodyPr wrap="square" numCol="1" anchorCtr="0" compatLnSpc="1">
            <a:prstTxWarp prst="textNoShape">
              <a:avLst/>
            </a:prstTxWarp>
          </a:bodyPr>
          <a:lstStyle/>
          <a:p>
            <a:r>
              <a:rPr lang="en-US">
                <a:effectLst/>
              </a:rPr>
              <a:t>Eyes On Our Savior</a:t>
            </a:r>
          </a:p>
        </p:txBody>
      </p:sp>
      <p:sp>
        <p:nvSpPr>
          <p:cNvPr id="113667" name="Content Placeholder 2"/>
          <p:cNvSpPr>
            <a:spLocks noGrp="1"/>
          </p:cNvSpPr>
          <p:nvPr>
            <p:ph idx="4294967295"/>
          </p:nvPr>
        </p:nvSpPr>
        <p:spPr bwMode="auto">
          <a:noFill/>
        </p:spPr>
        <p:txBody>
          <a:bodyPr wrap="square" numCol="1" anchor="t" anchorCtr="0" compatLnSpc="1">
            <a:prstTxWarp prst="textNoShape">
              <a:avLst/>
            </a:prstTxWarp>
          </a:bodyPr>
          <a:lstStyle/>
          <a:p>
            <a:r>
              <a:rPr lang="en-US">
                <a:effectLst/>
              </a:rPr>
              <a:t>Jesus Deserves our Focus</a:t>
            </a:r>
          </a:p>
          <a:p>
            <a:pPr lvl="1">
              <a:buFont typeface="Arial" charset="0"/>
              <a:buChar char="•"/>
            </a:pPr>
            <a:r>
              <a:rPr lang="en-US">
                <a:effectLst/>
              </a:rPr>
              <a:t>1 Peter 2:21</a:t>
            </a:r>
          </a:p>
          <a:p>
            <a:r>
              <a:rPr lang="en-US">
                <a:effectLst/>
              </a:rPr>
              <a:t>The Benefit of Fixing Our Eyes On Jesus</a:t>
            </a:r>
          </a:p>
          <a:p>
            <a:pPr lvl="1">
              <a:buFont typeface="Arial" charset="0"/>
              <a:buChar char="•"/>
            </a:pPr>
            <a:r>
              <a:rPr lang="en-US">
                <a:effectLst/>
              </a:rPr>
              <a:t>Focusing Only On The Finish Line Can Be Discouraging.</a:t>
            </a:r>
          </a:p>
          <a:p>
            <a:pPr lvl="1">
              <a:buFont typeface="Arial" charset="0"/>
              <a:buChar char="•"/>
            </a:pPr>
            <a:r>
              <a:rPr lang="en-US">
                <a:effectLst/>
              </a:rPr>
              <a:t>Focusing On, And Therefore Imitating, The Champion Improves Our Ability To Cross The Finish Line Well.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idx="4294967295"/>
          </p:nvPr>
        </p:nvSpPr>
        <p:spPr bwMode="auto">
          <a:noFill/>
        </p:spPr>
        <p:txBody>
          <a:bodyPr wrap="square" numCol="1" anchorCtr="0" compatLnSpc="1">
            <a:prstTxWarp prst="textNoShape">
              <a:avLst/>
            </a:prstTxWarp>
          </a:bodyPr>
          <a:lstStyle/>
          <a:p>
            <a:r>
              <a:rPr lang="en-US">
                <a:effectLst/>
              </a:rPr>
              <a:t>Fixing Our Eyes On Jesus</a:t>
            </a:r>
          </a:p>
        </p:txBody>
      </p:sp>
      <p:sp>
        <p:nvSpPr>
          <p:cNvPr id="115715" name="Content Placeholder 2"/>
          <p:cNvSpPr>
            <a:spLocks noGrp="1"/>
          </p:cNvSpPr>
          <p:nvPr>
            <p:ph idx="4294967295"/>
          </p:nvPr>
        </p:nvSpPr>
        <p:spPr bwMode="auto">
          <a:noFill/>
        </p:spPr>
        <p:txBody>
          <a:bodyPr wrap="square" numCol="1" anchor="t" anchorCtr="0" compatLnSpc="1">
            <a:prstTxWarp prst="textNoShape">
              <a:avLst/>
            </a:prstTxWarp>
          </a:bodyPr>
          <a:lstStyle/>
          <a:p>
            <a:r>
              <a:rPr lang="en-US">
                <a:effectLst/>
              </a:rPr>
              <a:t>His Stature – “the author”</a:t>
            </a:r>
          </a:p>
          <a:p>
            <a:r>
              <a:rPr lang="en-US">
                <a:effectLst/>
              </a:rPr>
              <a:t>His Faith – “perfecter of faith”</a:t>
            </a:r>
          </a:p>
          <a:p>
            <a:r>
              <a:rPr lang="en-US">
                <a:effectLst/>
              </a:rPr>
              <a:t>His Perspective – “for the joy set before Him”</a:t>
            </a:r>
          </a:p>
          <a:p>
            <a:r>
              <a:rPr lang="en-US">
                <a:effectLst/>
              </a:rPr>
              <a:t>His Perseverance – “endured the cross”</a:t>
            </a:r>
          </a:p>
          <a:p>
            <a:r>
              <a:rPr lang="en-US">
                <a:effectLst/>
              </a:rPr>
              <a:t>His Attitude – “despising the shame”</a:t>
            </a:r>
          </a:p>
          <a:p>
            <a:r>
              <a:rPr lang="en-US">
                <a:effectLst/>
              </a:rPr>
              <a:t>His Reward – “the right hand of the throne”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auto">
              <a:spcAft>
                <a:spcPts val="0"/>
              </a:spcAft>
              <a:defRPr/>
            </a:pPr>
            <a:endParaRPr lang="en-US"/>
          </a:p>
        </p:txBody>
      </p:sp>
      <p:sp>
        <p:nvSpPr>
          <p:cNvPr id="3" name="Subtitle 2"/>
          <p:cNvSpPr>
            <a:spLocks noGrp="1"/>
          </p:cNvSpPr>
          <p:nvPr>
            <p:ph type="subTitle" idx="1"/>
          </p:nvPr>
        </p:nvSpPr>
        <p:spPr/>
        <p:txBody>
          <a:bodyPr/>
          <a:lstStyle/>
          <a:p>
            <a:pPr fontAlgn="auto">
              <a:spcAft>
                <a:spcPts val="0"/>
              </a:spcAft>
              <a:buFont typeface="Arial" pitchFamily="34" charset="0"/>
              <a:buNone/>
              <a:defRPr/>
            </a:pPr>
            <a:endParaRPr lang="en-US"/>
          </a:p>
        </p:txBody>
      </p:sp>
      <p:sp>
        <p:nvSpPr>
          <p:cNvPr id="5" name="Rectangle 4"/>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5364" name="Picture 3"/>
          <p:cNvPicPr>
            <a:picLocks noChangeAspect="1"/>
          </p:cNvPicPr>
          <p:nvPr/>
        </p:nvPicPr>
        <p:blipFill>
          <a:blip r:embed="rId3"/>
          <a:srcRect/>
          <a:stretch>
            <a:fillRect/>
          </a:stretch>
        </p:blipFill>
        <p:spPr bwMode="auto">
          <a:xfrm>
            <a:off x="38100" y="1295400"/>
            <a:ext cx="9196388" cy="470217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auto">
              <a:spcAft>
                <a:spcPts val="0"/>
              </a:spcAft>
              <a:defRPr/>
            </a:pPr>
            <a:endParaRPr lang="en-US"/>
          </a:p>
        </p:txBody>
      </p:sp>
      <p:sp>
        <p:nvSpPr>
          <p:cNvPr id="4" name="Rectangle 3"/>
          <p:cNvSpPr/>
          <p:nvPr/>
        </p:nvSpPr>
        <p:spPr>
          <a:xfrm>
            <a:off x="-38100" y="15875"/>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ubtitle 2"/>
          <p:cNvSpPr>
            <a:spLocks noGrp="1"/>
          </p:cNvSpPr>
          <p:nvPr>
            <p:ph type="subTitle" idx="1"/>
          </p:nvPr>
        </p:nvSpPr>
        <p:spPr>
          <a:xfrm>
            <a:off x="0" y="685800"/>
            <a:ext cx="9105900" cy="6172200"/>
          </a:xfrm>
        </p:spPr>
        <p:txBody>
          <a:bodyPr>
            <a:normAutofit fontScale="92500" lnSpcReduction="20000"/>
          </a:bodyPr>
          <a:lstStyle/>
          <a:p>
            <a:pPr fontAlgn="auto">
              <a:spcAft>
                <a:spcPts val="0"/>
              </a:spcAft>
              <a:buFont typeface="Arial" pitchFamily="34" charset="0"/>
              <a:buNone/>
              <a:defRPr/>
            </a:pPr>
            <a:r>
              <a:rPr lang="en-US" sz="6000" b="1" dirty="0">
                <a:solidFill>
                  <a:srgbClr val="FFFF00"/>
                </a:solidFill>
              </a:rPr>
              <a:t>Eternal Heart Blindness</a:t>
            </a:r>
          </a:p>
          <a:p>
            <a:pPr fontAlgn="auto">
              <a:spcAft>
                <a:spcPts val="0"/>
              </a:spcAft>
              <a:buFont typeface="Arial" pitchFamily="34" charset="0"/>
              <a:buNone/>
              <a:defRPr/>
            </a:pPr>
            <a:endParaRPr lang="en-US" dirty="0"/>
          </a:p>
          <a:p>
            <a:pPr algn="l" fontAlgn="auto">
              <a:spcAft>
                <a:spcPts val="0"/>
              </a:spcAft>
              <a:buFont typeface="Arial" pitchFamily="34" charset="0"/>
              <a:buNone/>
              <a:defRPr/>
            </a:pPr>
            <a:r>
              <a:rPr lang="en-US" sz="4800" dirty="0"/>
              <a:t>    Seeing the Unseen</a:t>
            </a:r>
          </a:p>
          <a:p>
            <a:pPr fontAlgn="auto">
              <a:spcAft>
                <a:spcPts val="0"/>
              </a:spcAft>
              <a:buFont typeface="Arial" pitchFamily="34" charset="0"/>
              <a:buNone/>
              <a:defRPr/>
            </a:pPr>
            <a:endParaRPr lang="en-US" sz="4800" dirty="0"/>
          </a:p>
          <a:p>
            <a:pPr algn="l" fontAlgn="auto">
              <a:spcAft>
                <a:spcPts val="0"/>
              </a:spcAft>
              <a:buFont typeface="Arial" pitchFamily="34" charset="0"/>
              <a:buNone/>
              <a:defRPr/>
            </a:pPr>
            <a:r>
              <a:rPr lang="en-US" sz="4800" dirty="0"/>
              <a:t>    2 Corinthians 4:18 </a:t>
            </a:r>
          </a:p>
          <a:p>
            <a:pPr fontAlgn="auto">
              <a:spcAft>
                <a:spcPts val="0"/>
              </a:spcAft>
              <a:buFont typeface="Arial" pitchFamily="34" charset="0"/>
              <a:buNone/>
              <a:defRPr/>
            </a:pPr>
            <a:r>
              <a:rPr lang="en-US" sz="4800" dirty="0"/>
              <a:t>we do not look at the things which are seen, but at the things which are not seen. For the things which are seen </a:t>
            </a:r>
            <a:r>
              <a:rPr lang="en-US" sz="4800" i="1" dirty="0"/>
              <a:t>are</a:t>
            </a:r>
            <a:r>
              <a:rPr lang="en-US" sz="4800" dirty="0"/>
              <a:t> temporary, but the things which are not seen </a:t>
            </a:r>
            <a:r>
              <a:rPr lang="en-US" sz="4800" i="1" dirty="0"/>
              <a:t>are</a:t>
            </a:r>
            <a:r>
              <a:rPr lang="en-US" sz="4800" dirty="0"/>
              <a:t> eternal. </a:t>
            </a:r>
          </a:p>
        </p:txBody>
      </p:sp>
      <p:pic>
        <p:nvPicPr>
          <p:cNvPr id="17412" name="Picture 2" descr="C:\Documents and Settings\Shawn\Desktop\lesson\Sec\selected area grab # - 28.jpg"/>
          <p:cNvPicPr>
            <a:picLocks noChangeAspect="1" noChangeArrowheads="1"/>
          </p:cNvPicPr>
          <p:nvPr/>
        </p:nvPicPr>
        <p:blipFill>
          <a:blip r:embed="rId3"/>
          <a:srcRect/>
          <a:stretch>
            <a:fillRect/>
          </a:stretch>
        </p:blipFill>
        <p:spPr bwMode="auto">
          <a:xfrm>
            <a:off x="4876800" y="1352550"/>
            <a:ext cx="3359150" cy="2708275"/>
          </a:xfrm>
          <a:prstGeom prst="rect">
            <a:avLst/>
          </a:prstGeom>
          <a:noFill/>
          <a:ln w="9525">
            <a:noFill/>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P03000026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TP030000264</Template>
  <TotalTime>0</TotalTime>
  <Words>7271</Words>
  <Application>Microsoft Office PowerPoint</Application>
  <PresentationFormat>On-screen Show (4:3)</PresentationFormat>
  <Paragraphs>450</Paragraphs>
  <Slides>57</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Corbel</vt:lpstr>
      <vt:lpstr>TP030000264</vt:lpstr>
      <vt:lpstr>PowerPoint Presentation</vt:lpstr>
      <vt:lpstr>PowerPoint Presentation</vt:lpstr>
      <vt:lpstr>Introduction</vt:lpstr>
      <vt:lpstr>Introduction</vt:lpstr>
      <vt:lpstr>Introduction</vt:lpstr>
      <vt:lpstr>Eyes On Our Savior</vt:lpstr>
      <vt:lpstr>Fixing Our Eyes On Jesus</vt:lpstr>
      <vt:lpstr>PowerPoint Presentation</vt:lpstr>
      <vt:lpstr>PowerPoint Presentation</vt:lpstr>
      <vt:lpstr>Seeing and Vision</vt:lpstr>
      <vt:lpstr>What do you see?</vt:lpstr>
      <vt:lpstr>What do you see?</vt:lpstr>
      <vt:lpstr>What do you see? </vt:lpstr>
      <vt:lpstr>PowerPoint Presentation</vt:lpstr>
      <vt:lpstr>PowerPoint Presentation</vt:lpstr>
      <vt:lpstr>PowerPoint Presentation</vt:lpstr>
      <vt:lpstr>PowerPoint Presentation</vt:lpstr>
      <vt:lpstr>Heart is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YOUR FOCUS?</vt:lpstr>
      <vt:lpstr>PowerPoint Presentation</vt:lpstr>
      <vt:lpstr>PowerPoint Presentation</vt:lpstr>
      <vt:lpstr>1 Corinthians 1:18-24</vt:lpstr>
      <vt:lpstr>PowerPoint Presentation</vt:lpstr>
      <vt:lpstr>Romans 1:19-24</vt:lpstr>
      <vt:lpstr>Ephesians 4:17-19</vt:lpstr>
      <vt:lpstr>2 Corinthians 4:3-4</vt:lpstr>
      <vt:lpstr>2 Corinthians 4:5-6</vt:lpstr>
      <vt:lpstr>2 Corinthians 4:16-18</vt:lpstr>
      <vt:lpstr>2 Corinthians 5:1-10</vt:lpstr>
      <vt:lpstr>PowerPoint Presentation</vt:lpstr>
      <vt:lpstr>Eccl 12:13-14</vt:lpstr>
      <vt:lpstr>PowerPoint Presentation</vt:lpstr>
      <vt:lpstr>Turned Focus</vt:lpstr>
      <vt:lpstr>PowerPoint Presentation</vt:lpstr>
      <vt:lpstr>Hebrews 11:10</vt:lpstr>
      <vt:lpstr>Hebrews 12:1-2</vt:lpstr>
      <vt:lpstr>PowerPoint Presentation</vt:lpstr>
      <vt:lpstr>Galatians 2:20</vt:lpstr>
      <vt:lpstr>2 Peter 1:3-4</vt:lpstr>
      <vt:lpstr>1 Peter 1:14-16</vt:lpstr>
      <vt:lpstr>1 Thes 4:7</vt:lpstr>
      <vt:lpstr>PowerPoint Presentation</vt:lpstr>
      <vt:lpstr>2 Corinthian 10:3-5</vt:lpstr>
      <vt:lpstr>What is your Focus?  Has the temporal/carnal/flesh blinded your heart to the eternal?  Are you progressing toward blindness and having your understanding  darkened?  Have you defocused the flesh and seek the spiritual and eternal?  Are you putting off lust and transforming toward holiness?  Won’t you seek God?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2019-08-11T22:49:32Z</dcterms:created>
  <dcterms:modified xsi:type="dcterms:W3CDTF">2019-08-11T22:49:56Z</dcterms:modified>
  <cp:version/>
</cp:coreProperties>
</file>